
<file path=[Content_Types].xml><?xml version="1.0" encoding="utf-8"?>
<Types xmlns="http://schemas.openxmlformats.org/package/2006/content-types">
  <Default Extension="png" ContentType="image/png"/>
  <Default Extension="svg" ContentType="image/svg+xml"/>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1"/>
  </p:sldMasterIdLst>
  <p:notesMasterIdLst>
    <p:notesMasterId r:id="rId46"/>
  </p:notesMasterIdLst>
  <p:handoutMasterIdLst>
    <p:handoutMasterId r:id="rId47"/>
  </p:handoutMasterIdLst>
  <p:sldIdLst>
    <p:sldId id="414" r:id="rId2"/>
    <p:sldId id="418" r:id="rId3"/>
    <p:sldId id="430" r:id="rId4"/>
    <p:sldId id="431" r:id="rId5"/>
    <p:sldId id="436" r:id="rId6"/>
    <p:sldId id="432" r:id="rId7"/>
    <p:sldId id="434" r:id="rId8"/>
    <p:sldId id="435" r:id="rId9"/>
    <p:sldId id="437" r:id="rId10"/>
    <p:sldId id="438" r:id="rId11"/>
    <p:sldId id="405" r:id="rId12"/>
    <p:sldId id="406" r:id="rId13"/>
    <p:sldId id="408" r:id="rId14"/>
    <p:sldId id="412" r:id="rId15"/>
    <p:sldId id="410" r:id="rId16"/>
    <p:sldId id="411" r:id="rId17"/>
    <p:sldId id="393" r:id="rId18"/>
    <p:sldId id="396" r:id="rId19"/>
    <p:sldId id="404" r:id="rId20"/>
    <p:sldId id="398" r:id="rId21"/>
    <p:sldId id="400" r:id="rId22"/>
    <p:sldId id="401" r:id="rId23"/>
    <p:sldId id="399" r:id="rId24"/>
    <p:sldId id="402" r:id="rId25"/>
    <p:sldId id="413" r:id="rId26"/>
    <p:sldId id="439" r:id="rId27"/>
    <p:sldId id="440" r:id="rId28"/>
    <p:sldId id="441" r:id="rId29"/>
    <p:sldId id="442" r:id="rId30"/>
    <p:sldId id="443" r:id="rId31"/>
    <p:sldId id="444" r:id="rId32"/>
    <p:sldId id="445" r:id="rId33"/>
    <p:sldId id="409" r:id="rId34"/>
    <p:sldId id="446" r:id="rId35"/>
    <p:sldId id="447" r:id="rId36"/>
    <p:sldId id="448" r:id="rId37"/>
    <p:sldId id="416" r:id="rId38"/>
    <p:sldId id="403" r:id="rId39"/>
    <p:sldId id="415" r:id="rId40"/>
    <p:sldId id="417" r:id="rId41"/>
    <p:sldId id="449" r:id="rId42"/>
    <p:sldId id="450" r:id="rId43"/>
    <p:sldId id="451" r:id="rId44"/>
    <p:sldId id="452" r:id="rId45"/>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414"/>
            <p14:sldId id="418"/>
            <p14:sldId id="430"/>
            <p14:sldId id="431"/>
            <p14:sldId id="436"/>
            <p14:sldId id="432"/>
            <p14:sldId id="434"/>
            <p14:sldId id="435"/>
            <p14:sldId id="437"/>
            <p14:sldId id="438"/>
            <p14:sldId id="405"/>
            <p14:sldId id="406"/>
            <p14:sldId id="408"/>
            <p14:sldId id="412"/>
            <p14:sldId id="410"/>
            <p14:sldId id="411"/>
            <p14:sldId id="393"/>
            <p14:sldId id="396"/>
            <p14:sldId id="404"/>
            <p14:sldId id="398"/>
            <p14:sldId id="400"/>
            <p14:sldId id="401"/>
            <p14:sldId id="399"/>
            <p14:sldId id="402"/>
            <p14:sldId id="413"/>
            <p14:sldId id="439"/>
          </p14:sldIdLst>
        </p14:section>
        <p14:section name="Balance" id="{BF728BF0-C8A7-4ADD-A856-EA94581EC3E1}">
          <p14:sldIdLst>
            <p14:sldId id="440"/>
          </p14:sldIdLst>
        </p14:section>
        <p14:section name="Modelling" id="{76CA6572-4023-41B0-AC88-56914AFDD9B4}">
          <p14:sldIdLst>
            <p14:sldId id="441"/>
            <p14:sldId id="442"/>
            <p14:sldId id="443"/>
          </p14:sldIdLst>
        </p14:section>
        <p14:section name="Validation" id="{A824FD0C-D833-49FD-9B21-0D5EBF00C729}">
          <p14:sldIdLst>
            <p14:sldId id="444"/>
            <p14:sldId id="445"/>
            <p14:sldId id="409"/>
            <p14:sldId id="446"/>
            <p14:sldId id="447"/>
          </p14:sldIdLst>
        </p14:section>
        <p14:section name="Combination" id="{0B8D2774-C7E7-4DBF-9466-FB89CCEB94DF}">
          <p14:sldIdLst>
            <p14:sldId id="448"/>
            <p14:sldId id="416"/>
            <p14:sldId id="403"/>
            <p14:sldId id="415"/>
            <p14:sldId id="417"/>
            <p14:sldId id="449"/>
            <p14:sldId id="450"/>
            <p14:sldId id="451"/>
            <p14:sldId id="45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E9695"/>
    <a:srgbClr val="DF6752"/>
    <a:srgbClr val="9DBB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18" autoAdjust="0"/>
    <p:restoredTop sz="78821" autoAdjust="0"/>
  </p:normalViewPr>
  <p:slideViewPr>
    <p:cSldViewPr snapToGrid="0" snapToObjects="1">
      <p:cViewPr varScale="1">
        <p:scale>
          <a:sx n="57" d="100"/>
          <a:sy n="57" d="100"/>
        </p:scale>
        <p:origin x="102" y="90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55" d="100"/>
          <a:sy n="55" d="100"/>
        </p:scale>
        <p:origin x="288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6/27/2018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JPG>
</file>

<file path=ppt/media/image70.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6/27/2018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8C896355-3DDC-9949-861F-AD0908BFCC23}" type="slidenum">
              <a:rPr lang="en-US" smtClean="0"/>
              <a:t>1</a:t>
            </a:fld>
            <a:endParaRPr lang="en-US" dirty="0"/>
          </a:p>
        </p:txBody>
      </p:sp>
    </p:spTree>
    <p:extLst>
      <p:ext uri="{BB962C8B-B14F-4D97-AF65-F5344CB8AC3E}">
        <p14:creationId xmlns:p14="http://schemas.microsoft.com/office/powerpoint/2010/main" val="1587768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10</a:t>
            </a:fld>
            <a:endParaRPr lang="en-US"/>
          </a:p>
        </p:txBody>
      </p:sp>
    </p:spTree>
    <p:extLst>
      <p:ext uri="{BB962C8B-B14F-4D97-AF65-F5344CB8AC3E}">
        <p14:creationId xmlns:p14="http://schemas.microsoft.com/office/powerpoint/2010/main" val="307770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11</a:t>
            </a:fld>
            <a:endParaRPr lang="en-US"/>
          </a:p>
        </p:txBody>
      </p:sp>
    </p:spTree>
    <p:extLst>
      <p:ext uri="{BB962C8B-B14F-4D97-AF65-F5344CB8AC3E}">
        <p14:creationId xmlns:p14="http://schemas.microsoft.com/office/powerpoint/2010/main" val="3022611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obtain a model for our system, and be able to develop a PID controller, </a:t>
            </a:r>
          </a:p>
          <a:p>
            <a:r>
              <a:rPr lang="en-US" dirty="0"/>
              <a:t>we have determined the process reaction curve of our system. This has allowed us to </a:t>
            </a:r>
          </a:p>
          <a:p>
            <a:r>
              <a:rPr lang="en-US" dirty="0"/>
              <a:t>develop a model and test different controllers on it.</a:t>
            </a:r>
          </a:p>
          <a:p>
            <a:endParaRPr lang="en-US" dirty="0"/>
          </a:p>
          <a:p>
            <a:r>
              <a:rPr lang="en-US" dirty="0"/>
              <a:t>The S – shape can be approximated using a first order transfer function, shown in the slides.</a:t>
            </a:r>
          </a:p>
          <a:p>
            <a:r>
              <a:rPr lang="en-US" dirty="0"/>
              <a:t>All the coefficients can be obtained from the figure.</a:t>
            </a:r>
          </a:p>
        </p:txBody>
      </p:sp>
      <p:sp>
        <p:nvSpPr>
          <p:cNvPr id="4" name="Slide Number Placeholder 3"/>
          <p:cNvSpPr>
            <a:spLocks noGrp="1"/>
          </p:cNvSpPr>
          <p:nvPr>
            <p:ph type="sldNum" sz="quarter" idx="10"/>
          </p:nvPr>
        </p:nvSpPr>
        <p:spPr/>
        <p:txBody>
          <a:bodyPr/>
          <a:lstStyle/>
          <a:p>
            <a:fld id="{8C896355-3DDC-9949-861F-AD0908BFCC23}" type="slidenum">
              <a:rPr lang="en-US" smtClean="0"/>
              <a:t>12</a:t>
            </a:fld>
            <a:endParaRPr lang="en-US"/>
          </a:p>
        </p:txBody>
      </p:sp>
    </p:spTree>
    <p:extLst>
      <p:ext uri="{BB962C8B-B14F-4D97-AF65-F5344CB8AC3E}">
        <p14:creationId xmlns:p14="http://schemas.microsoft.com/office/powerpoint/2010/main" val="515828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obtaining the values we were able to model the reaction curve, and test different controllers on the models.</a:t>
            </a:r>
          </a:p>
        </p:txBody>
      </p:sp>
      <p:sp>
        <p:nvSpPr>
          <p:cNvPr id="4" name="Slide Number Placeholder 3"/>
          <p:cNvSpPr>
            <a:spLocks noGrp="1"/>
          </p:cNvSpPr>
          <p:nvPr>
            <p:ph type="sldNum" sz="quarter" idx="10"/>
          </p:nvPr>
        </p:nvSpPr>
        <p:spPr/>
        <p:txBody>
          <a:bodyPr/>
          <a:lstStyle/>
          <a:p>
            <a:fld id="{8C896355-3DDC-9949-861F-AD0908BFCC23}" type="slidenum">
              <a:rPr lang="en-US" smtClean="0"/>
              <a:t>13</a:t>
            </a:fld>
            <a:endParaRPr lang="en-US"/>
          </a:p>
        </p:txBody>
      </p:sp>
    </p:spTree>
    <p:extLst>
      <p:ext uri="{BB962C8B-B14F-4D97-AF65-F5344CB8AC3E}">
        <p14:creationId xmlns:p14="http://schemas.microsoft.com/office/powerpoint/2010/main" val="769948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Ziegler – Nichols tuning method. The coefficients are determined as shown in the table,</a:t>
            </a:r>
          </a:p>
          <a:p>
            <a:r>
              <a:rPr lang="en-US" dirty="0"/>
              <a:t>according to the type of controller that needs implementing. Results of the controllers on the models</a:t>
            </a:r>
          </a:p>
          <a:p>
            <a:r>
              <a:rPr lang="en-US" dirty="0"/>
              <a:t>can be seen in the following slides.</a:t>
            </a:r>
          </a:p>
        </p:txBody>
      </p:sp>
      <p:sp>
        <p:nvSpPr>
          <p:cNvPr id="4" name="Slide Number Placeholder 3"/>
          <p:cNvSpPr>
            <a:spLocks noGrp="1"/>
          </p:cNvSpPr>
          <p:nvPr>
            <p:ph type="sldNum" sz="quarter" idx="10"/>
          </p:nvPr>
        </p:nvSpPr>
        <p:spPr/>
        <p:txBody>
          <a:bodyPr/>
          <a:lstStyle/>
          <a:p>
            <a:fld id="{8C896355-3DDC-9949-861F-AD0908BFCC23}" type="slidenum">
              <a:rPr lang="en-US" smtClean="0"/>
              <a:t>14</a:t>
            </a:fld>
            <a:endParaRPr lang="en-US"/>
          </a:p>
        </p:txBody>
      </p:sp>
    </p:spTree>
    <p:extLst>
      <p:ext uri="{BB962C8B-B14F-4D97-AF65-F5344CB8AC3E}">
        <p14:creationId xmlns:p14="http://schemas.microsoft.com/office/powerpoint/2010/main" val="230898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 controller shows good behavior. With a slight overshoot but stabilizing relatively rapidly.</a:t>
            </a:r>
          </a:p>
          <a:p>
            <a:r>
              <a:rPr lang="en-US" dirty="0"/>
              <a:t>As noticed the quarter decay ratio seems to work, the second oscillation being approximately a quarter of the first,</a:t>
            </a:r>
          </a:p>
          <a:p>
            <a:r>
              <a:rPr lang="en-US" dirty="0"/>
              <a:t>With the third disappearing almost completely</a:t>
            </a:r>
          </a:p>
        </p:txBody>
      </p:sp>
      <p:sp>
        <p:nvSpPr>
          <p:cNvPr id="4" name="Slide Number Placeholder 3"/>
          <p:cNvSpPr>
            <a:spLocks noGrp="1"/>
          </p:cNvSpPr>
          <p:nvPr>
            <p:ph type="sldNum" sz="quarter" idx="10"/>
          </p:nvPr>
        </p:nvSpPr>
        <p:spPr/>
        <p:txBody>
          <a:bodyPr/>
          <a:lstStyle/>
          <a:p>
            <a:fld id="{8C896355-3DDC-9949-861F-AD0908BFCC23}" type="slidenum">
              <a:rPr lang="en-US" smtClean="0"/>
              <a:t>15</a:t>
            </a:fld>
            <a:endParaRPr lang="en-US"/>
          </a:p>
        </p:txBody>
      </p:sp>
    </p:spTree>
    <p:extLst>
      <p:ext uri="{BB962C8B-B14F-4D97-AF65-F5344CB8AC3E}">
        <p14:creationId xmlns:p14="http://schemas.microsoft.com/office/powerpoint/2010/main" val="1209734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PID controller still presents some overshoot. We expected that to come from the aggressiveness of the controller.</a:t>
            </a:r>
          </a:p>
          <a:p>
            <a:r>
              <a:rPr lang="en-US" dirty="0"/>
              <a:t>The matter will be further discussed later on.</a:t>
            </a:r>
          </a:p>
        </p:txBody>
      </p:sp>
      <p:sp>
        <p:nvSpPr>
          <p:cNvPr id="4" name="Slide Number Placeholder 3"/>
          <p:cNvSpPr>
            <a:spLocks noGrp="1"/>
          </p:cNvSpPr>
          <p:nvPr>
            <p:ph type="sldNum" sz="quarter" idx="10"/>
          </p:nvPr>
        </p:nvSpPr>
        <p:spPr/>
        <p:txBody>
          <a:bodyPr/>
          <a:lstStyle/>
          <a:p>
            <a:fld id="{8C896355-3DDC-9949-861F-AD0908BFCC23}" type="slidenum">
              <a:rPr lang="en-US" smtClean="0"/>
              <a:t>16</a:t>
            </a:fld>
            <a:endParaRPr lang="en-US"/>
          </a:p>
        </p:txBody>
      </p:sp>
    </p:spTree>
    <p:extLst>
      <p:ext uri="{BB962C8B-B14F-4D97-AF65-F5344CB8AC3E}">
        <p14:creationId xmlns:p14="http://schemas.microsoft.com/office/powerpoint/2010/main" val="19969346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17</a:t>
            </a:fld>
            <a:endParaRPr lang="en-US"/>
          </a:p>
        </p:txBody>
      </p:sp>
    </p:spTree>
    <p:extLst>
      <p:ext uri="{BB962C8B-B14F-4D97-AF65-F5344CB8AC3E}">
        <p14:creationId xmlns:p14="http://schemas.microsoft.com/office/powerpoint/2010/main" val="98957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 PID consists of a proportional, integral and derivative part.</a:t>
            </a:r>
          </a:p>
          <a:p>
            <a:r>
              <a:rPr lang="en-GB" sz="1200" b="0" i="0" u="none" strike="noStrike" kern="1200" baseline="0" dirty="0">
                <a:solidFill>
                  <a:schemeClr val="tx1"/>
                </a:solidFill>
                <a:latin typeface="+mn-lt"/>
                <a:ea typeface="+mn-ea"/>
                <a:cs typeface="+mn-cs"/>
              </a:rPr>
              <a:t>The gains have to be tuned according to the dynamics of the plant, and the desired characteristics of the controller.</a:t>
            </a:r>
          </a:p>
          <a:p>
            <a:r>
              <a:rPr lang="en-GB" sz="1200" b="0" i="0" u="none" strike="noStrike" kern="1200" baseline="0" dirty="0">
                <a:solidFill>
                  <a:schemeClr val="tx1"/>
                </a:solidFill>
                <a:latin typeface="+mn-lt"/>
                <a:ea typeface="+mn-ea"/>
                <a:cs typeface="+mn-cs"/>
              </a:rPr>
              <a:t>Manually or using certain tuning methods.</a:t>
            </a:r>
          </a:p>
          <a:p>
            <a:r>
              <a:rPr lang="en-GB" sz="1200" b="0" i="0" u="none" strike="noStrike" kern="1200" baseline="0" dirty="0">
                <a:solidFill>
                  <a:schemeClr val="tx1"/>
                </a:solidFill>
                <a:latin typeface="+mn-lt"/>
                <a:ea typeface="+mn-ea"/>
                <a:cs typeface="+mn-cs"/>
              </a:rPr>
              <a:t>Used Ziegler – Nichols. Quarter Decay or Ultimate Sensitivity.</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Standard and Ideal PID equations. Ideal PID more used in the industry.</a:t>
            </a:r>
            <a:endParaRPr lang="en-GB"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C896355-3DDC-9949-861F-AD0908BFCC23}" type="slidenum">
              <a:rPr lang="en-US" smtClean="0"/>
              <a:t>18</a:t>
            </a:fld>
            <a:endParaRPr lang="en-US"/>
          </a:p>
        </p:txBody>
      </p:sp>
    </p:spTree>
    <p:extLst>
      <p:ext uri="{BB962C8B-B14F-4D97-AF65-F5344CB8AC3E}">
        <p14:creationId xmlns:p14="http://schemas.microsoft.com/office/powerpoint/2010/main" val="32475927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As stated we implemented the tuning method in practice and we got the following results.</a:t>
            </a:r>
          </a:p>
        </p:txBody>
      </p:sp>
      <p:sp>
        <p:nvSpPr>
          <p:cNvPr id="4" name="Slide Number Placeholder 3"/>
          <p:cNvSpPr>
            <a:spLocks noGrp="1"/>
          </p:cNvSpPr>
          <p:nvPr>
            <p:ph type="sldNum" sz="quarter" idx="10"/>
          </p:nvPr>
        </p:nvSpPr>
        <p:spPr/>
        <p:txBody>
          <a:bodyPr/>
          <a:lstStyle/>
          <a:p>
            <a:fld id="{8C896355-3DDC-9949-861F-AD0908BFCC23}" type="slidenum">
              <a:rPr lang="en-US" smtClean="0"/>
              <a:t>19</a:t>
            </a:fld>
            <a:endParaRPr lang="en-US"/>
          </a:p>
        </p:txBody>
      </p:sp>
    </p:spTree>
    <p:extLst>
      <p:ext uri="{BB962C8B-B14F-4D97-AF65-F5344CB8AC3E}">
        <p14:creationId xmlns:p14="http://schemas.microsoft.com/office/powerpoint/2010/main" val="2297808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10"/>
          </p:nvPr>
        </p:nvSpPr>
        <p:spPr/>
        <p:txBody>
          <a:bodyPr/>
          <a:lstStyle/>
          <a:p>
            <a:pPr rtl="0"/>
            <a:fld id="{8C896355-3DDC-9949-861F-AD0908BFCC23}" type="slidenum">
              <a:rPr lang="en-US" smtClean="0"/>
              <a:t>2</a:t>
            </a:fld>
            <a:endParaRPr lang="en-US" dirty="0"/>
          </a:p>
        </p:txBody>
      </p:sp>
    </p:spTree>
    <p:extLst>
      <p:ext uri="{BB962C8B-B14F-4D97-AF65-F5344CB8AC3E}">
        <p14:creationId xmlns:p14="http://schemas.microsoft.com/office/powerpoint/2010/main" val="31147294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The P-controller with the calculated value did not achieve any results, </a:t>
            </a:r>
          </a:p>
          <a:p>
            <a:r>
              <a:rPr lang="en-GB" sz="1200" b="0" i="0" u="none" strike="noStrike" kern="1200" baseline="0" dirty="0">
                <a:solidFill>
                  <a:schemeClr val="tx1"/>
                </a:solidFill>
                <a:latin typeface="+mn-lt"/>
                <a:ea typeface="+mn-ea"/>
                <a:cs typeface="+mn-cs"/>
              </a:rPr>
              <a:t>as the error was too small to start the pump. To overcome this issue, </a:t>
            </a:r>
          </a:p>
          <a:p>
            <a:r>
              <a:rPr lang="en-GB" sz="1200" b="0" i="0" u="none" strike="noStrike" kern="1200" baseline="0" dirty="0">
                <a:solidFill>
                  <a:schemeClr val="tx1"/>
                </a:solidFill>
                <a:latin typeface="+mn-lt"/>
                <a:ea typeface="+mn-ea"/>
                <a:cs typeface="+mn-cs"/>
              </a:rPr>
              <a:t>we multiplied </a:t>
            </a:r>
            <a:r>
              <a:rPr lang="en-GB" sz="1200" b="0" i="0" u="none" strike="noStrike" kern="1200" baseline="0" dirty="0" err="1">
                <a:solidFill>
                  <a:schemeClr val="tx1"/>
                </a:solidFill>
                <a:latin typeface="+mn-lt"/>
                <a:ea typeface="+mn-ea"/>
                <a:cs typeface="+mn-cs"/>
              </a:rPr>
              <a:t>kP</a:t>
            </a:r>
            <a:r>
              <a:rPr lang="en-GB" sz="1200" b="0" i="0" u="none" strike="noStrike" kern="1200" baseline="0" dirty="0">
                <a:solidFill>
                  <a:schemeClr val="tx1"/>
                </a:solidFill>
                <a:latin typeface="+mn-lt"/>
                <a:ea typeface="+mn-ea"/>
                <a:cs typeface="+mn-cs"/>
              </a:rPr>
              <a:t> with 10. This was solely done for the P-controller, </a:t>
            </a:r>
          </a:p>
          <a:p>
            <a:r>
              <a:rPr lang="en-GB" sz="1200" b="0" i="0" u="none" strike="noStrike" kern="1200" baseline="0" dirty="0">
                <a:solidFill>
                  <a:schemeClr val="tx1"/>
                </a:solidFill>
                <a:latin typeface="+mn-lt"/>
                <a:ea typeface="+mn-ea"/>
                <a:cs typeface="+mn-cs"/>
              </a:rPr>
              <a:t>because the PI- and PID-controller gave proper results without this correction. </a:t>
            </a:r>
          </a:p>
          <a:p>
            <a:r>
              <a:rPr lang="en-GB" sz="1200" b="0" i="0" u="none" strike="noStrike" kern="1200" baseline="0" dirty="0">
                <a:solidFill>
                  <a:schemeClr val="tx1"/>
                </a:solidFill>
                <a:latin typeface="+mn-lt"/>
                <a:ea typeface="+mn-ea"/>
                <a:cs typeface="+mn-cs"/>
              </a:rPr>
              <a:t>We expect this to be caused by the scaling factor before the input to the pumps.</a:t>
            </a:r>
          </a:p>
          <a:p>
            <a:r>
              <a:rPr lang="en-GB" sz="1200" b="0" i="0" u="none" strike="noStrike" kern="1200" baseline="0" dirty="0">
                <a:solidFill>
                  <a:schemeClr val="tx1"/>
                </a:solidFill>
                <a:latin typeface="+mn-lt"/>
                <a:ea typeface="+mn-ea"/>
                <a:cs typeface="+mn-cs"/>
              </a:rPr>
              <a:t>However, it presents a high steady-state error. This being merely a P-controller,</a:t>
            </a:r>
          </a:p>
          <a:p>
            <a:r>
              <a:rPr lang="en-US" dirty="0"/>
              <a:t>further improvement is possible.</a:t>
            </a:r>
          </a:p>
        </p:txBody>
      </p:sp>
      <p:sp>
        <p:nvSpPr>
          <p:cNvPr id="4" name="Slide Number Placeholder 3"/>
          <p:cNvSpPr>
            <a:spLocks noGrp="1"/>
          </p:cNvSpPr>
          <p:nvPr>
            <p:ph type="sldNum" sz="quarter" idx="10"/>
          </p:nvPr>
        </p:nvSpPr>
        <p:spPr/>
        <p:txBody>
          <a:bodyPr/>
          <a:lstStyle/>
          <a:p>
            <a:fld id="{8C896355-3DDC-9949-861F-AD0908BFCC23}" type="slidenum">
              <a:rPr lang="en-US" smtClean="0"/>
              <a:t>20</a:t>
            </a:fld>
            <a:endParaRPr lang="en-US"/>
          </a:p>
        </p:txBody>
      </p:sp>
    </p:spTree>
    <p:extLst>
      <p:ext uri="{BB962C8B-B14F-4D97-AF65-F5344CB8AC3E}">
        <p14:creationId xmlns:p14="http://schemas.microsoft.com/office/powerpoint/2010/main" val="4134623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PI-controller </a:t>
            </a:r>
            <a:r>
              <a:rPr lang="en-GB" sz="1200" b="0" i="0" u="none" strike="noStrike" kern="1200" baseline="0" dirty="0">
                <a:solidFill>
                  <a:schemeClr val="tx1"/>
                </a:solidFill>
                <a:latin typeface="+mn-lt"/>
                <a:ea typeface="+mn-ea"/>
                <a:cs typeface="+mn-cs"/>
              </a:rPr>
              <a:t>does not have a steady-state error, but the overshoot of approximately 25% doesn’t</a:t>
            </a:r>
          </a:p>
          <a:p>
            <a:r>
              <a:rPr lang="en-US" sz="1200" b="0" i="0" u="none" strike="noStrike" kern="1200" baseline="0" dirty="0">
                <a:solidFill>
                  <a:schemeClr val="tx1"/>
                </a:solidFill>
                <a:latin typeface="+mn-lt"/>
                <a:ea typeface="+mn-ea"/>
                <a:cs typeface="+mn-cs"/>
              </a:rPr>
              <a:t>fulfil our requirements either. The quarter decay ratio tuning method holds in practice as well as it does in theory.</a:t>
            </a:r>
          </a:p>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21</a:t>
            </a:fld>
            <a:endParaRPr lang="en-US"/>
          </a:p>
        </p:txBody>
      </p:sp>
    </p:spTree>
    <p:extLst>
      <p:ext uri="{BB962C8B-B14F-4D97-AF65-F5344CB8AC3E}">
        <p14:creationId xmlns:p14="http://schemas.microsoft.com/office/powerpoint/2010/main" val="3166105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Interestingly, the PID-controller also has an overshoot above our limits, </a:t>
            </a:r>
          </a:p>
          <a:p>
            <a:r>
              <a:rPr lang="en-GB" sz="1200" b="0" i="0" u="none" strike="noStrike" kern="1200" baseline="0" dirty="0">
                <a:solidFill>
                  <a:schemeClr val="tx1"/>
                </a:solidFill>
                <a:latin typeface="+mn-lt"/>
                <a:ea typeface="+mn-ea"/>
                <a:cs typeface="+mn-cs"/>
              </a:rPr>
              <a:t>which we expect to be caused by the ZN tuning. In the next step we tried </a:t>
            </a:r>
          </a:p>
          <a:p>
            <a:r>
              <a:rPr lang="en-GB" sz="1200" b="0" i="0" u="none" strike="noStrike" kern="1200" baseline="0" dirty="0">
                <a:solidFill>
                  <a:schemeClr val="tx1"/>
                </a:solidFill>
                <a:latin typeface="+mn-lt"/>
                <a:ea typeface="+mn-ea"/>
                <a:cs typeface="+mn-cs"/>
              </a:rPr>
              <a:t>manually tuning the </a:t>
            </a:r>
            <a:r>
              <a:rPr lang="en-GB" sz="1200" b="0" i="0" u="none" strike="noStrike" kern="1200" baseline="0" dirty="0" err="1">
                <a:solidFill>
                  <a:schemeClr val="tx1"/>
                </a:solidFill>
                <a:latin typeface="+mn-lt"/>
                <a:ea typeface="+mn-ea"/>
                <a:cs typeface="+mn-cs"/>
              </a:rPr>
              <a:t>kD</a:t>
            </a:r>
            <a:r>
              <a:rPr lang="en-GB" sz="1200" b="0" i="0" u="none" strike="noStrike" kern="1200" baseline="0" dirty="0">
                <a:solidFill>
                  <a:schemeClr val="tx1"/>
                </a:solidFill>
                <a:latin typeface="+mn-lt"/>
                <a:ea typeface="+mn-ea"/>
                <a:cs typeface="+mn-cs"/>
              </a:rPr>
              <a:t> coefficient, to get an overshoot inside</a:t>
            </a:r>
          </a:p>
          <a:p>
            <a:r>
              <a:rPr lang="en-US" sz="1200" b="0" i="0" u="none" strike="noStrike" kern="1200" baseline="0" dirty="0">
                <a:solidFill>
                  <a:schemeClr val="tx1"/>
                </a:solidFill>
                <a:latin typeface="+mn-lt"/>
                <a:ea typeface="+mn-ea"/>
                <a:cs typeface="+mn-cs"/>
              </a:rPr>
              <a:t>our requirements.</a:t>
            </a:r>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22</a:t>
            </a:fld>
            <a:endParaRPr lang="en-US"/>
          </a:p>
        </p:txBody>
      </p:sp>
    </p:spTree>
    <p:extLst>
      <p:ext uri="{BB962C8B-B14F-4D97-AF65-F5344CB8AC3E}">
        <p14:creationId xmlns:p14="http://schemas.microsoft.com/office/powerpoint/2010/main" val="13642058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C896355-3DDC-9949-861F-AD0908BFCC23}" type="slidenum">
              <a:rPr lang="en-US" smtClean="0"/>
              <a:t>23</a:t>
            </a:fld>
            <a:endParaRPr lang="en-US"/>
          </a:p>
        </p:txBody>
      </p:sp>
    </p:spTree>
    <p:extLst>
      <p:ext uri="{BB962C8B-B14F-4D97-AF65-F5344CB8AC3E}">
        <p14:creationId xmlns:p14="http://schemas.microsoft.com/office/powerpoint/2010/main" val="15450395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reacts almost 4 seconds later, than the reference point is given</a:t>
            </a:r>
          </a:p>
        </p:txBody>
      </p:sp>
      <p:sp>
        <p:nvSpPr>
          <p:cNvPr id="4" name="Slide Number Placeholder 3"/>
          <p:cNvSpPr>
            <a:spLocks noGrp="1"/>
          </p:cNvSpPr>
          <p:nvPr>
            <p:ph type="sldNum" sz="quarter" idx="10"/>
          </p:nvPr>
        </p:nvSpPr>
        <p:spPr/>
        <p:txBody>
          <a:bodyPr/>
          <a:lstStyle/>
          <a:p>
            <a:fld id="{8C896355-3DDC-9949-861F-AD0908BFCC23}" type="slidenum">
              <a:rPr lang="en-US" smtClean="0"/>
              <a:t>24</a:t>
            </a:fld>
            <a:endParaRPr lang="en-US"/>
          </a:p>
        </p:txBody>
      </p:sp>
    </p:spTree>
    <p:extLst>
      <p:ext uri="{BB962C8B-B14F-4D97-AF65-F5344CB8AC3E}">
        <p14:creationId xmlns:p14="http://schemas.microsoft.com/office/powerpoint/2010/main" val="696989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26</a:t>
            </a:fld>
            <a:endParaRPr lang="en-US"/>
          </a:p>
        </p:txBody>
      </p:sp>
    </p:spTree>
    <p:extLst>
      <p:ext uri="{BB962C8B-B14F-4D97-AF65-F5344CB8AC3E}">
        <p14:creationId xmlns:p14="http://schemas.microsoft.com/office/powerpoint/2010/main" val="264315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dirty="0"/>
              <a:t>We chose to work with the pump-system because we thought it would be interesting to work with something that was completely new and challenging.</a:t>
            </a:r>
            <a:endParaRPr lang="da-DK" dirty="0"/>
          </a:p>
          <a:p>
            <a:endParaRPr lang="da-DK" dirty="0"/>
          </a:p>
          <a:p>
            <a:r>
              <a:rPr lang="da-DK" dirty="0"/>
              <a:t>The 3-pump system </a:t>
            </a:r>
            <a:r>
              <a:rPr lang="da-DK" dirty="0" err="1"/>
              <a:t>was</a:t>
            </a:r>
            <a:r>
              <a:rPr lang="da-DK" dirty="0"/>
              <a:t> </a:t>
            </a:r>
            <a:r>
              <a:rPr lang="da-DK" dirty="0" err="1"/>
              <a:t>already</a:t>
            </a:r>
            <a:r>
              <a:rPr lang="da-DK" dirty="0"/>
              <a:t> </a:t>
            </a:r>
            <a:r>
              <a:rPr lang="da-DK" dirty="0" err="1"/>
              <a:t>avaliable</a:t>
            </a:r>
            <a:r>
              <a:rPr lang="da-DK" dirty="0"/>
              <a:t> to </a:t>
            </a:r>
            <a:r>
              <a:rPr lang="da-DK" dirty="0" err="1"/>
              <a:t>work</a:t>
            </a:r>
            <a:r>
              <a:rPr lang="da-DK" dirty="0"/>
              <a:t> with, </a:t>
            </a:r>
            <a:r>
              <a:rPr lang="da-DK" dirty="0" err="1"/>
              <a:t>which</a:t>
            </a:r>
            <a:r>
              <a:rPr lang="da-DK" dirty="0"/>
              <a:t> </a:t>
            </a:r>
            <a:r>
              <a:rPr lang="da-DK" dirty="0" err="1"/>
              <a:t>also</a:t>
            </a:r>
            <a:r>
              <a:rPr lang="da-DK" dirty="0"/>
              <a:t> </a:t>
            </a:r>
            <a:r>
              <a:rPr lang="da-DK" dirty="0" err="1"/>
              <a:t>was</a:t>
            </a:r>
            <a:r>
              <a:rPr lang="da-DK" dirty="0"/>
              <a:t> a </a:t>
            </a:r>
            <a:r>
              <a:rPr lang="da-DK" dirty="0" err="1"/>
              <a:t>change</a:t>
            </a:r>
            <a:r>
              <a:rPr lang="da-DK" dirty="0"/>
              <a:t> from </a:t>
            </a:r>
            <a:r>
              <a:rPr lang="da-DK" dirty="0" err="1"/>
              <a:t>our</a:t>
            </a:r>
            <a:r>
              <a:rPr lang="da-DK" dirty="0"/>
              <a:t> </a:t>
            </a:r>
            <a:r>
              <a:rPr lang="da-DK" dirty="0" err="1"/>
              <a:t>previous</a:t>
            </a:r>
            <a:r>
              <a:rPr lang="da-DK" dirty="0"/>
              <a:t> </a:t>
            </a:r>
            <a:r>
              <a:rPr lang="da-DK" dirty="0" err="1"/>
              <a:t>projects</a:t>
            </a:r>
            <a:r>
              <a:rPr lang="da-DK" dirty="0"/>
              <a:t> </a:t>
            </a:r>
            <a:r>
              <a:rPr lang="da-DK" dirty="0" err="1"/>
              <a:t>were</a:t>
            </a:r>
            <a:r>
              <a:rPr lang="da-DK" dirty="0"/>
              <a:t> </a:t>
            </a:r>
            <a:r>
              <a:rPr lang="da-DK" dirty="0" err="1"/>
              <a:t>we</a:t>
            </a:r>
            <a:r>
              <a:rPr lang="da-DK" dirty="0"/>
              <a:t> </a:t>
            </a:r>
            <a:r>
              <a:rPr lang="da-DK" dirty="0" err="1"/>
              <a:t>build</a:t>
            </a:r>
            <a:r>
              <a:rPr lang="da-DK" dirty="0"/>
              <a:t> </a:t>
            </a:r>
            <a:r>
              <a:rPr lang="da-DK" dirty="0" err="1"/>
              <a:t>everything</a:t>
            </a:r>
            <a:r>
              <a:rPr lang="da-DK" dirty="0"/>
              <a:t> from scratch. </a:t>
            </a:r>
            <a:r>
              <a:rPr lang="da-DK" dirty="0" err="1"/>
              <a:t>That</a:t>
            </a:r>
            <a:r>
              <a:rPr lang="da-DK" dirty="0"/>
              <a:t> </a:t>
            </a:r>
            <a:r>
              <a:rPr lang="da-DK" dirty="0" err="1"/>
              <a:t>doesn’t</a:t>
            </a:r>
            <a:r>
              <a:rPr lang="da-DK" dirty="0"/>
              <a:t> </a:t>
            </a:r>
            <a:r>
              <a:rPr lang="da-DK" dirty="0" err="1"/>
              <a:t>mean</a:t>
            </a:r>
            <a:r>
              <a:rPr lang="da-DK" dirty="0"/>
              <a:t> it </a:t>
            </a:r>
            <a:r>
              <a:rPr lang="da-DK" dirty="0" err="1"/>
              <a:t>was</a:t>
            </a:r>
            <a:r>
              <a:rPr lang="da-DK" dirty="0"/>
              <a:t> </a:t>
            </a:r>
            <a:r>
              <a:rPr lang="da-DK" dirty="0" err="1"/>
              <a:t>any</a:t>
            </a:r>
            <a:r>
              <a:rPr lang="da-DK" dirty="0"/>
              <a:t> </a:t>
            </a:r>
            <a:r>
              <a:rPr lang="da-DK" dirty="0" err="1"/>
              <a:t>easier</a:t>
            </a:r>
            <a:r>
              <a:rPr lang="da-DK" dirty="0"/>
              <a:t>, </a:t>
            </a:r>
            <a:r>
              <a:rPr lang="da-DK" dirty="0" err="1"/>
              <a:t>because</a:t>
            </a:r>
            <a:r>
              <a:rPr lang="da-DK" dirty="0"/>
              <a:t> </a:t>
            </a:r>
            <a:r>
              <a:rPr lang="da-DK" dirty="0" err="1"/>
              <a:t>we</a:t>
            </a:r>
            <a:r>
              <a:rPr lang="da-DK" dirty="0"/>
              <a:t> </a:t>
            </a:r>
            <a:r>
              <a:rPr lang="da-DK" dirty="0" err="1"/>
              <a:t>didn’t</a:t>
            </a:r>
            <a:r>
              <a:rPr lang="da-DK" dirty="0"/>
              <a:t> </a:t>
            </a:r>
            <a:r>
              <a:rPr lang="da-DK" dirty="0" err="1"/>
              <a:t>know</a:t>
            </a:r>
            <a:r>
              <a:rPr lang="da-DK" dirty="0"/>
              <a:t> </a:t>
            </a:r>
            <a:r>
              <a:rPr lang="da-DK" dirty="0" err="1"/>
              <a:t>how</a:t>
            </a:r>
            <a:r>
              <a:rPr lang="da-DK" dirty="0"/>
              <a:t> </a:t>
            </a:r>
            <a:r>
              <a:rPr lang="da-DK" dirty="0" err="1"/>
              <a:t>anything</a:t>
            </a:r>
            <a:r>
              <a:rPr lang="da-DK" dirty="0"/>
              <a:t> </a:t>
            </a:r>
            <a:r>
              <a:rPr lang="da-DK" dirty="0" err="1"/>
              <a:t>about</a:t>
            </a:r>
            <a:r>
              <a:rPr lang="da-DK" dirty="0"/>
              <a:t> </a:t>
            </a:r>
            <a:r>
              <a:rPr lang="da-DK" dirty="0" err="1"/>
              <a:t>how</a:t>
            </a:r>
            <a:r>
              <a:rPr lang="da-DK" dirty="0"/>
              <a:t> it </a:t>
            </a:r>
            <a:r>
              <a:rPr lang="da-DK" dirty="0" err="1"/>
              <a:t>worked</a:t>
            </a:r>
            <a:r>
              <a:rPr lang="da-DK" dirty="0"/>
              <a:t> and it </a:t>
            </a:r>
            <a:r>
              <a:rPr lang="da-DK" dirty="0" err="1"/>
              <a:t>turned</a:t>
            </a:r>
            <a:r>
              <a:rPr lang="da-DK" dirty="0"/>
              <a:t> out </a:t>
            </a:r>
            <a:r>
              <a:rPr lang="da-DK" dirty="0" err="1"/>
              <a:t>there</a:t>
            </a:r>
            <a:r>
              <a:rPr lang="da-DK" dirty="0"/>
              <a:t> </a:t>
            </a:r>
            <a:r>
              <a:rPr lang="da-DK" dirty="0" err="1"/>
              <a:t>was</a:t>
            </a:r>
            <a:r>
              <a:rPr lang="da-DK" dirty="0"/>
              <a:t> </a:t>
            </a:r>
            <a:r>
              <a:rPr lang="da-DK" dirty="0" err="1"/>
              <a:t>quite</a:t>
            </a:r>
            <a:r>
              <a:rPr lang="da-DK" dirty="0"/>
              <a:t> a </a:t>
            </a:r>
            <a:r>
              <a:rPr lang="da-DK" dirty="0" err="1"/>
              <a:t>steep</a:t>
            </a:r>
            <a:r>
              <a:rPr lang="da-DK" dirty="0"/>
              <a:t> learning </a:t>
            </a:r>
            <a:r>
              <a:rPr lang="da-DK" dirty="0" err="1"/>
              <a:t>curve</a:t>
            </a:r>
            <a:r>
              <a:rPr lang="da-DK" dirty="0"/>
              <a:t>. (just to </a:t>
            </a:r>
            <a:r>
              <a:rPr lang="da-DK" dirty="0" err="1"/>
              <a:t>get</a:t>
            </a:r>
            <a:r>
              <a:rPr lang="da-DK" dirty="0"/>
              <a:t> to it do </a:t>
            </a:r>
            <a:r>
              <a:rPr lang="da-DK" dirty="0" err="1"/>
              <a:t>anything</a:t>
            </a:r>
            <a:r>
              <a:rPr lang="da-DK" dirty="0"/>
              <a:t>).</a:t>
            </a:r>
          </a:p>
          <a:p>
            <a:endParaRPr lang="da-DK"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first we wanted to optimize the energy consumption by selecting between running </a:t>
            </a:r>
            <a:br>
              <a:rPr lang="en-GB" dirty="0"/>
            </a:br>
            <a:r>
              <a:rPr lang="en-GB" dirty="0"/>
              <a:t>1, 2 or 3 pumps depending on what would be most efficient.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(Daniel will present what we did in that area, after the report was handed in).</a:t>
            </a:r>
          </a:p>
          <a:p>
            <a:endParaRPr lang="da-DK" dirty="0"/>
          </a:p>
          <a:p>
            <a:r>
              <a:rPr lang="da-DK" dirty="0" err="1"/>
              <a:t>Mention</a:t>
            </a:r>
            <a:r>
              <a:rPr lang="da-DK" dirty="0"/>
              <a:t> </a:t>
            </a:r>
            <a:r>
              <a:rPr lang="da-DK" dirty="0" err="1"/>
              <a:t>we</a:t>
            </a:r>
            <a:r>
              <a:rPr lang="da-DK" dirty="0"/>
              <a:t> </a:t>
            </a:r>
            <a:r>
              <a:rPr lang="da-DK" dirty="0" err="1"/>
              <a:t>changed</a:t>
            </a:r>
            <a:r>
              <a:rPr lang="da-DK" dirty="0"/>
              <a:t> </a:t>
            </a:r>
            <a:r>
              <a:rPr lang="da-DK" dirty="0" err="1"/>
              <a:t>direction</a:t>
            </a:r>
            <a:r>
              <a:rPr lang="da-DK" dirty="0"/>
              <a:t> </a:t>
            </a:r>
            <a:r>
              <a:rPr lang="da-DK" dirty="0" err="1"/>
              <a:t>since</a:t>
            </a:r>
            <a:r>
              <a:rPr lang="da-DK" dirty="0"/>
              <a:t> it </a:t>
            </a:r>
            <a:r>
              <a:rPr lang="da-DK" dirty="0" err="1"/>
              <a:t>was</a:t>
            </a:r>
            <a:r>
              <a:rPr lang="da-DK" dirty="0"/>
              <a:t> a bit </a:t>
            </a:r>
            <a:r>
              <a:rPr lang="da-DK" dirty="0" err="1"/>
              <a:t>ambitous</a:t>
            </a:r>
            <a:r>
              <a:rPr lang="da-DK" dirty="0"/>
              <a:t> </a:t>
            </a:r>
            <a:r>
              <a:rPr lang="da-DK" dirty="0" err="1"/>
              <a:t>within</a:t>
            </a:r>
            <a:r>
              <a:rPr lang="da-DK" dirty="0"/>
              <a:t> the given timeframe.</a:t>
            </a:r>
          </a:p>
          <a:p>
            <a:endParaRPr lang="da-DK"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3</a:t>
            </a:fld>
            <a:endParaRPr lang="en-US"/>
          </a:p>
        </p:txBody>
      </p:sp>
    </p:spTree>
    <p:extLst>
      <p:ext uri="{BB962C8B-B14F-4D97-AF65-F5344CB8AC3E}">
        <p14:creationId xmlns:p14="http://schemas.microsoft.com/office/powerpoint/2010/main" val="2094385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The system </a:t>
            </a:r>
            <a:r>
              <a:rPr lang="da-DK" dirty="0" err="1"/>
              <a:t>consists</a:t>
            </a:r>
            <a:r>
              <a:rPr lang="da-DK" dirty="0"/>
              <a:t> an open </a:t>
            </a:r>
            <a:r>
              <a:rPr lang="da-DK" dirty="0" err="1"/>
              <a:t>water</a:t>
            </a:r>
            <a:r>
              <a:rPr lang="da-DK" dirty="0"/>
              <a:t> tank, and 3 </a:t>
            </a:r>
            <a:r>
              <a:rPr lang="da-DK" dirty="0" err="1"/>
              <a:t>identical</a:t>
            </a:r>
            <a:r>
              <a:rPr lang="da-DK" dirty="0"/>
              <a:t> centrifugal pumps in parallel, with </a:t>
            </a:r>
            <a:r>
              <a:rPr lang="da-DK" dirty="0" err="1"/>
              <a:t>individual</a:t>
            </a:r>
            <a:r>
              <a:rPr lang="da-DK" dirty="0"/>
              <a:t> sensors for </a:t>
            </a:r>
            <a:r>
              <a:rPr lang="da-DK" dirty="0" err="1"/>
              <a:t>measuring</a:t>
            </a:r>
            <a:r>
              <a:rPr lang="da-DK" dirty="0"/>
              <a:t> </a:t>
            </a:r>
            <a:r>
              <a:rPr lang="da-DK" dirty="0" err="1"/>
              <a:t>pressure</a:t>
            </a:r>
            <a:r>
              <a:rPr lang="da-DK" dirty="0"/>
              <a:t> and flow.</a:t>
            </a:r>
          </a:p>
          <a:p>
            <a:r>
              <a:rPr lang="da-DK" dirty="0"/>
              <a:t>A </a:t>
            </a:r>
            <a:r>
              <a:rPr lang="da-DK" dirty="0" err="1"/>
              <a:t>control</a:t>
            </a:r>
            <a:r>
              <a:rPr lang="da-DK" dirty="0"/>
              <a:t> </a:t>
            </a:r>
            <a:r>
              <a:rPr lang="da-DK" dirty="0" err="1"/>
              <a:t>valve</a:t>
            </a:r>
            <a:r>
              <a:rPr lang="da-DK" dirty="0"/>
              <a:t> </a:t>
            </a:r>
            <a:r>
              <a:rPr lang="da-DK" dirty="0" err="1"/>
              <a:t>that</a:t>
            </a:r>
            <a:r>
              <a:rPr lang="da-DK" dirty="0"/>
              <a:t> </a:t>
            </a:r>
            <a:r>
              <a:rPr lang="da-DK" dirty="0" err="1"/>
              <a:t>can</a:t>
            </a:r>
            <a:r>
              <a:rPr lang="da-DK" dirty="0"/>
              <a:t> </a:t>
            </a:r>
            <a:r>
              <a:rPr lang="da-DK" dirty="0" err="1"/>
              <a:t>be</a:t>
            </a:r>
            <a:r>
              <a:rPr lang="da-DK" dirty="0"/>
              <a:t> </a:t>
            </a:r>
            <a:r>
              <a:rPr lang="da-DK" dirty="0" err="1"/>
              <a:t>operated</a:t>
            </a:r>
            <a:r>
              <a:rPr lang="da-DK" dirty="0"/>
              <a:t> to </a:t>
            </a:r>
            <a:r>
              <a:rPr lang="da-DK" dirty="0" err="1"/>
              <a:t>change</a:t>
            </a:r>
            <a:r>
              <a:rPr lang="da-DK" dirty="0"/>
              <a:t> the flow and </a:t>
            </a:r>
            <a:r>
              <a:rPr lang="da-DK" dirty="0" err="1"/>
              <a:t>pressure</a:t>
            </a:r>
            <a:r>
              <a:rPr lang="da-DK" dirty="0"/>
              <a:t>, or </a:t>
            </a:r>
            <a:r>
              <a:rPr lang="da-DK" dirty="0" err="1"/>
              <a:t>introduce</a:t>
            </a:r>
            <a:r>
              <a:rPr lang="da-DK" dirty="0"/>
              <a:t> </a:t>
            </a:r>
            <a:r>
              <a:rPr lang="da-DK" dirty="0" err="1"/>
              <a:t>disturbances</a:t>
            </a:r>
            <a:r>
              <a:rPr lang="da-DK" dirty="0"/>
              <a:t> to the system. </a:t>
            </a:r>
            <a:r>
              <a:rPr lang="da-DK" dirty="0" err="1"/>
              <a:t>Everything</a:t>
            </a:r>
            <a:r>
              <a:rPr lang="da-DK" dirty="0"/>
              <a:t> is </a:t>
            </a:r>
            <a:r>
              <a:rPr lang="da-DK" dirty="0" err="1"/>
              <a:t>connected</a:t>
            </a:r>
            <a:r>
              <a:rPr lang="da-DK" dirty="0"/>
              <a:t> </a:t>
            </a:r>
            <a:r>
              <a:rPr lang="da-DK" dirty="0" err="1"/>
              <a:t>together</a:t>
            </a:r>
            <a:r>
              <a:rPr lang="da-DK" dirty="0"/>
              <a:t> </a:t>
            </a:r>
            <a:r>
              <a:rPr lang="da-DK" dirty="0" err="1"/>
              <a:t>using</a:t>
            </a:r>
            <a:r>
              <a:rPr lang="da-DK" dirty="0"/>
              <a:t> </a:t>
            </a:r>
            <a:r>
              <a:rPr lang="da-DK" dirty="0" err="1"/>
              <a:t>pipes</a:t>
            </a:r>
            <a:r>
              <a:rPr lang="da-DK" dirty="0"/>
              <a:t>.</a:t>
            </a:r>
          </a:p>
          <a:p>
            <a:endParaRPr lang="da-DK" dirty="0"/>
          </a:p>
          <a:p>
            <a:r>
              <a:rPr lang="da-DK" dirty="0"/>
              <a:t>The </a:t>
            </a:r>
            <a:r>
              <a:rPr lang="da-DK" dirty="0" err="1"/>
              <a:t>controllable</a:t>
            </a:r>
            <a:r>
              <a:rPr lang="da-DK" dirty="0"/>
              <a:t> inputs + </a:t>
            </a:r>
            <a:r>
              <a:rPr lang="da-DK" dirty="0" err="1"/>
              <a:t>Measurable</a:t>
            </a:r>
            <a:r>
              <a:rPr lang="da-DK" dirty="0"/>
              <a:t> outputs</a:t>
            </a:r>
          </a:p>
        </p:txBody>
      </p:sp>
      <p:sp>
        <p:nvSpPr>
          <p:cNvPr id="4" name="Pladsholder til slidenummer 3"/>
          <p:cNvSpPr>
            <a:spLocks noGrp="1"/>
          </p:cNvSpPr>
          <p:nvPr>
            <p:ph type="sldNum" sz="quarter" idx="10"/>
          </p:nvPr>
        </p:nvSpPr>
        <p:spPr/>
        <p:txBody>
          <a:bodyPr/>
          <a:lstStyle/>
          <a:p>
            <a:fld id="{8C896355-3DDC-9949-861F-AD0908BFCC23}" type="slidenum">
              <a:rPr lang="en-US" smtClean="0"/>
              <a:t>4</a:t>
            </a:fld>
            <a:endParaRPr lang="en-US"/>
          </a:p>
        </p:txBody>
      </p:sp>
    </p:spTree>
    <p:extLst>
      <p:ext uri="{BB962C8B-B14F-4D97-AF65-F5344CB8AC3E}">
        <p14:creationId xmlns:p14="http://schemas.microsoft.com/office/powerpoint/2010/main" val="1009860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how system reacts, relations between flow/pressure/pump speed etc.</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To give some more insight in the testing, we wanted to show the data collected in</a:t>
            </a:r>
          </a:p>
          <a:p>
            <a:r>
              <a:rPr lang="da-DK" sz="1200" b="0" i="0" u="none" strike="noStrike" kern="1200" baseline="0" dirty="0">
                <a:solidFill>
                  <a:schemeClr val="tx1"/>
                </a:solidFill>
                <a:latin typeface="+mn-lt"/>
                <a:ea typeface="+mn-ea"/>
                <a:cs typeface="+mn-cs"/>
              </a:rPr>
              <a:t>a single run. </a:t>
            </a:r>
          </a:p>
          <a:p>
            <a:endParaRPr lang="da-DK"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While executing a run, the data for all used sensors was</a:t>
            </a:r>
          </a:p>
          <a:p>
            <a:r>
              <a:rPr lang="en-US" sz="1200" b="0" i="0" u="none" strike="noStrike" kern="1200" baseline="0" dirty="0">
                <a:solidFill>
                  <a:schemeClr val="tx1"/>
                </a:solidFill>
                <a:latin typeface="+mn-lt"/>
                <a:ea typeface="+mn-ea"/>
                <a:cs typeface="+mn-cs"/>
              </a:rPr>
              <a:t>shown on the target in real time. </a:t>
            </a: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5</a:t>
            </a:fld>
            <a:endParaRPr lang="en-US"/>
          </a:p>
        </p:txBody>
      </p:sp>
    </p:spTree>
    <p:extLst>
      <p:ext uri="{BB962C8B-B14F-4D97-AF65-F5344CB8AC3E}">
        <p14:creationId xmlns:p14="http://schemas.microsoft.com/office/powerpoint/2010/main" val="4171834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following Figures shows the collected data through several</a:t>
            </a:r>
          </a:p>
          <a:p>
            <a:r>
              <a:rPr lang="en-US" sz="1200" b="0" i="0" u="none" strike="noStrike" kern="1200" baseline="0" dirty="0">
                <a:solidFill>
                  <a:schemeClr val="tx1"/>
                </a:solidFill>
                <a:latin typeface="+mn-lt"/>
                <a:ea typeface="+mn-ea"/>
                <a:cs typeface="+mn-cs"/>
              </a:rPr>
              <a:t>runs, each with a different CV and pump speed.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Starting from 0% pump speed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r>
              <a:rPr lang="en-US" sz="1200" b="0" i="0" u="none" strike="noStrike" kern="1200" baseline="0" dirty="0">
                <a:solidFill>
                  <a:schemeClr val="tx1"/>
                </a:solidFill>
                <a:latin typeface="+mn-lt"/>
                <a:ea typeface="+mn-ea"/>
                <a:cs typeface="+mn-cs"/>
              </a:rPr>
              <a:t>), we have increased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by 10% every 15 seconds. This was done in order to give the system some time to</a:t>
            </a:r>
          </a:p>
          <a:p>
            <a:r>
              <a:rPr lang="en-US" sz="1200" b="0" i="0" u="none" strike="noStrike" kern="1200" baseline="0" dirty="0">
                <a:solidFill>
                  <a:schemeClr val="tx1"/>
                </a:solidFill>
                <a:latin typeface="+mn-lt"/>
                <a:ea typeface="+mn-ea"/>
                <a:cs typeface="+mn-cs"/>
              </a:rPr>
              <a:t>stabilize. The process was repeated for a range of valve openings. Similar to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the valve was in the beginning 10% open, gradually increasing by 10% and finally</a:t>
            </a:r>
          </a:p>
          <a:p>
            <a:r>
              <a:rPr lang="da-DK" sz="1200" b="0" i="0" u="none" strike="noStrike" kern="1200" baseline="0" dirty="0" err="1">
                <a:solidFill>
                  <a:schemeClr val="tx1"/>
                </a:solidFill>
                <a:latin typeface="+mn-lt"/>
                <a:ea typeface="+mn-ea"/>
                <a:cs typeface="+mn-cs"/>
              </a:rPr>
              <a:t>reaching</a:t>
            </a:r>
            <a:r>
              <a:rPr lang="da-DK" sz="1200" b="0" i="0" u="none" strike="noStrike" kern="1200" baseline="0" dirty="0">
                <a:solidFill>
                  <a:schemeClr val="tx1"/>
                </a:solidFill>
                <a:latin typeface="+mn-lt"/>
                <a:ea typeface="+mn-ea"/>
                <a:cs typeface="+mn-cs"/>
              </a:rPr>
              <a:t> 100%.</a:t>
            </a: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6</a:t>
            </a:fld>
            <a:endParaRPr lang="en-US"/>
          </a:p>
        </p:txBody>
      </p:sp>
    </p:spTree>
    <p:extLst>
      <p:ext uri="{BB962C8B-B14F-4D97-AF65-F5344CB8AC3E}">
        <p14:creationId xmlns:p14="http://schemas.microsoft.com/office/powerpoint/2010/main" val="936758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dirty="0"/>
              <a:t>Same procedure as before, running at all different pump speeds with control valve position changed.</a:t>
            </a: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7</a:t>
            </a:fld>
            <a:endParaRPr lang="en-US"/>
          </a:p>
        </p:txBody>
      </p:sp>
    </p:spTree>
    <p:extLst>
      <p:ext uri="{BB962C8B-B14F-4D97-AF65-F5344CB8AC3E}">
        <p14:creationId xmlns:p14="http://schemas.microsoft.com/office/powerpoint/2010/main" val="433317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8</a:t>
            </a:fld>
            <a:endParaRPr lang="en-US"/>
          </a:p>
        </p:txBody>
      </p:sp>
    </p:spTree>
    <p:extLst>
      <p:ext uri="{BB962C8B-B14F-4D97-AF65-F5344CB8AC3E}">
        <p14:creationId xmlns:p14="http://schemas.microsoft.com/office/powerpoint/2010/main" val="22200125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For the actual data we compared several runs, heavy filtering out noise by taking the average of the steady-state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Validation = Comparison between our mathematical model based on affinity laws, and the actual data measured.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static model explains the </a:t>
            </a:r>
            <a:r>
              <a:rPr lang="en-US" sz="1200" b="0" i="0" u="none" strike="noStrike" kern="1200" baseline="0" dirty="0" err="1">
                <a:solidFill>
                  <a:schemeClr val="tx1"/>
                </a:solidFill>
                <a:latin typeface="+mn-lt"/>
                <a:ea typeface="+mn-ea"/>
                <a:cs typeface="+mn-cs"/>
              </a:rPr>
              <a:t>behaviour</a:t>
            </a:r>
            <a:r>
              <a:rPr lang="en-US" sz="1200" b="0" i="0" u="none" strike="noStrike" kern="1200" baseline="0" dirty="0">
                <a:solidFill>
                  <a:schemeClr val="tx1"/>
                </a:solidFill>
                <a:latin typeface="+mn-lt"/>
                <a:ea typeface="+mn-ea"/>
                <a:cs typeface="+mn-cs"/>
              </a:rPr>
              <a:t> of the system at steady-state, i.e. when</a:t>
            </a:r>
          </a:p>
          <a:p>
            <a:r>
              <a:rPr lang="en-US" sz="1200" b="0" i="0" u="none" strike="noStrike" kern="1200" baseline="0" dirty="0">
                <a:solidFill>
                  <a:schemeClr val="tx1"/>
                </a:solidFill>
                <a:latin typeface="+mn-lt"/>
                <a:ea typeface="+mn-ea"/>
                <a:cs typeface="+mn-cs"/>
              </a:rPr>
              <a:t>the output is settled after a step input.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Typical static models for pump systems are pump curves and system curves. (Daniel future work – 3D plots of comparing all </a:t>
            </a:r>
            <a:r>
              <a:rPr lang="da-DK" sz="1200" b="0" i="0" u="none" strike="noStrike" kern="1200" baseline="0" dirty="0">
                <a:solidFill>
                  <a:schemeClr val="tx1"/>
                </a:solidFill>
                <a:latin typeface="+mn-lt"/>
                <a:ea typeface="+mn-ea"/>
                <a:cs typeface="+mn-cs"/>
              </a:rPr>
              <a:t>3 pumps and </a:t>
            </a:r>
            <a:r>
              <a:rPr lang="da-DK" sz="1200" b="0" i="0" u="none" strike="noStrike" kern="1200" baseline="0" dirty="0" err="1">
                <a:solidFill>
                  <a:schemeClr val="tx1"/>
                </a:solidFill>
                <a:latin typeface="+mn-lt"/>
                <a:ea typeface="+mn-ea"/>
                <a:cs typeface="+mn-cs"/>
              </a:rPr>
              <a:t>their</a:t>
            </a:r>
            <a:r>
              <a:rPr lang="da-DK" sz="1200" b="0" i="0" u="none" strike="noStrike" kern="1200" baseline="0" dirty="0">
                <a:solidFill>
                  <a:schemeClr val="tx1"/>
                </a:solidFill>
                <a:latin typeface="+mn-lt"/>
                <a:ea typeface="+mn-ea"/>
                <a:cs typeface="+mn-cs"/>
              </a:rPr>
              <a:t> </a:t>
            </a:r>
            <a:r>
              <a:rPr lang="da-DK" sz="1200" b="0" i="0" u="none" strike="noStrike" kern="1200" baseline="0" dirty="0" err="1">
                <a:solidFill>
                  <a:schemeClr val="tx1"/>
                </a:solidFill>
                <a:latin typeface="+mn-lt"/>
                <a:ea typeface="+mn-ea"/>
                <a:cs typeface="+mn-cs"/>
              </a:rPr>
              <a:t>efficency</a:t>
            </a:r>
            <a:r>
              <a:rPr lang="en-US" sz="1200" b="0" i="0" u="none" strike="noStrike" kern="1200" baseline="0" dirty="0">
                <a:solidFill>
                  <a:schemeClr val="tx1"/>
                </a:solidFill>
                <a:latin typeface="+mn-lt"/>
                <a:ea typeface="+mn-ea"/>
                <a:cs typeface="+mn-cs"/>
              </a:rPr>
              <a:t>)</a:t>
            </a: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9</a:t>
            </a:fld>
            <a:endParaRPr lang="en-US"/>
          </a:p>
        </p:txBody>
      </p:sp>
    </p:spTree>
    <p:extLst>
      <p:ext uri="{BB962C8B-B14F-4D97-AF65-F5344CB8AC3E}">
        <p14:creationId xmlns:p14="http://schemas.microsoft.com/office/powerpoint/2010/main" val="2287689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ser Guide">
    <p:spTree>
      <p:nvGrpSpPr>
        <p:cNvPr id="1" name=""/>
        <p:cNvGrpSpPr/>
        <p:nvPr/>
      </p:nvGrpSpPr>
      <p:grpSpPr>
        <a:xfrm>
          <a:off x="0" y="0"/>
          <a:ext cx="0" cy="0"/>
          <a:chOff x="0" y="0"/>
          <a:chExt cx="0" cy="0"/>
        </a:xfrm>
      </p:grpSpPr>
      <p:sp>
        <p:nvSpPr>
          <p:cNvPr id="20" name="Rektangel 19"/>
          <p:cNvSpPr/>
          <p:nvPr userDrawn="1"/>
        </p:nvSpPr>
        <p:spPr>
          <a:xfrm>
            <a:off x="505731" y="1155050"/>
            <a:ext cx="10173155" cy="369332"/>
          </a:xfrm>
          <a:prstGeom prst="rect">
            <a:avLst/>
          </a:prstGeom>
        </p:spPr>
        <p:txBody>
          <a:bodyPr wrap="square" rtlCol="0">
            <a:spAutoFit/>
          </a:bodyPr>
          <a:lstStyle/>
          <a:p>
            <a:pPr rtl="0"/>
            <a:r>
              <a:rPr lang="en-gb" dirty="0">
                <a:solidFill>
                  <a:srgbClr val="DF6752"/>
                </a:solidFill>
              </a:rPr>
              <a:t>- REMEMBER TO DELETE THIS SLIDE BEFORE YOU FINISH YOUR PRESENTATION</a:t>
            </a:r>
            <a:endParaRPr lang="da-DK" dirty="0">
              <a:solidFill>
                <a:srgbClr val="DF6752"/>
              </a:solidFill>
            </a:endParaRPr>
          </a:p>
        </p:txBody>
      </p:sp>
      <p:sp>
        <p:nvSpPr>
          <p:cNvPr id="23" name="Text Box 48"/>
          <p:cNvSpPr txBox="1">
            <a:spLocks noChangeArrowheads="1"/>
          </p:cNvSpPr>
          <p:nvPr userDrawn="1"/>
        </p:nvSpPr>
        <p:spPr bwMode="auto">
          <a:xfrm>
            <a:off x="587375" y="1960595"/>
            <a:ext cx="2327618" cy="362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100000"/>
              </a:lnSpc>
              <a:spcAft>
                <a:spcPts val="600"/>
              </a:spcAft>
              <a:defRPr/>
            </a:pPr>
            <a:r>
              <a:rPr lang="en-gb" sz="1000" b="1" spc="300" noProof="1">
                <a:solidFill>
                  <a:schemeClr val="tx1"/>
                </a:solidFill>
                <a:latin typeface="+mn-lt"/>
                <a:cs typeface="Arial" panose="020B0604020202020204" pitchFamily="34" charset="0"/>
              </a:rPr>
              <a:t>AAU POWERPOINT TEMPLATES</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en-gb" sz="900" b="0" dirty="0">
                <a:effectLst/>
                <a:latin typeface="+mn-lt"/>
                <a:ea typeface="Calibri" panose="020F0502020204030204" pitchFamily="34" charset="0"/>
                <a:cs typeface="Times New Roman" panose="02020603050405020304" pitchFamily="18" charset="0"/>
              </a:rPr>
              <a:t>When you open PowerPoint, you can choose between two templates in widescreen (16:9) with the AAU logo in either Danish or English.</a:t>
            </a:r>
            <a:endParaRPr lang="da-DK" sz="900" b="0" dirty="0">
              <a:effectLst/>
              <a:latin typeface="+mn-lt"/>
              <a:ea typeface="Calibri" panose="020F0502020204030204" pitchFamily="34" charset="0"/>
              <a:cs typeface="Times New Roman" panose="02020603050405020304" pitchFamily="18" charset="0"/>
            </a:endParaRPr>
          </a:p>
          <a:p>
            <a:pPr rtl="0">
              <a:lnSpc>
                <a:spcPct val="100000"/>
              </a:lnSpc>
              <a:spcAft>
                <a:spcPts val="1000"/>
              </a:spcAft>
            </a:pPr>
            <a:r>
              <a:rPr lang="en-gb" sz="900" b="0" dirty="0">
                <a:effectLst/>
                <a:latin typeface="+mn-lt"/>
                <a:ea typeface="Calibri" panose="020F0502020204030204" pitchFamily="34" charset="0"/>
                <a:cs typeface="Times New Roman" panose="02020603050405020304" pitchFamily="18" charset="0"/>
              </a:rPr>
              <a:t>You can also download the templates at: </a:t>
            </a:r>
            <a:r>
              <a:rPr lang="en-gb" sz="900" b="0" dirty="0">
                <a:effectLst/>
                <a:latin typeface="+mn-lt"/>
                <a:ea typeface="Calibri" panose="020F0502020204030204" pitchFamily="34" charset="0"/>
                <a:cs typeface="Times New Roman" panose="02020603050405020304" pitchFamily="18" charset="0"/>
                <a:hlinkClick r:id="rId2"/>
              </a:rPr>
              <a:t>www.design.aau.dk/skabeloner/powerpoint</a:t>
            </a:r>
            <a:r>
              <a:rPr lang="en-gb" sz="900" b="0" dirty="0">
                <a:effectLst/>
                <a:latin typeface="+mn-lt"/>
                <a:ea typeface="Calibri" panose="020F0502020204030204" pitchFamily="34" charset="0"/>
                <a:cs typeface="Times New Roman" panose="02020603050405020304" pitchFamily="18" charset="0"/>
              </a:rPr>
              <a:t>You can also download the AAU PowerPoint presentation for inspiration. We will make sure that the AAU PowerPoint presentation available for download is updated with the latest figures and information. When you download the AAU PowerPoint presentation, you can simply delete the slides you do not wish to use in your own presentation. </a:t>
            </a:r>
          </a:p>
          <a:p>
            <a:pPr marL="0" marR="0" lvl="0" indent="0" algn="l" defTabSz="914330" rtl="0" eaLnBrk="0" fontAlgn="auto" latinLnBrk="0" hangingPunct="0">
              <a:lnSpc>
                <a:spcPct val="100000"/>
              </a:lnSpc>
              <a:spcBef>
                <a:spcPts val="0"/>
              </a:spcBef>
              <a:spcAft>
                <a:spcPts val="1000"/>
              </a:spcAft>
              <a:buClrTx/>
              <a:buSzTx/>
              <a:buFontTx/>
              <a:buNone/>
              <a:tabLst/>
              <a:defRPr/>
            </a:pPr>
            <a:r>
              <a:rPr lang="en-gb" sz="1000" b="1" kern="1200" spc="300" noProof="1">
                <a:solidFill>
                  <a:schemeClr val="tx1"/>
                </a:solidFill>
                <a:latin typeface="Arial" charset="0"/>
                <a:ea typeface="+mn-ea"/>
                <a:cs typeface="Arial" panose="020B0604020202020204" pitchFamily="34" charset="0"/>
              </a:rPr>
              <a:t>FONTS</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en-gb" sz="900" b="0" kern="1200" noProof="1">
                <a:solidFill>
                  <a:schemeClr val="tx1"/>
                </a:solidFill>
                <a:latin typeface="Arial" charset="0"/>
                <a:ea typeface="+mn-ea"/>
                <a:cs typeface="Arial" panose="020B0604020202020204" pitchFamily="34" charset="0"/>
              </a:rPr>
              <a:t>In PowerPoint presentations we use AAU’s secondary font Arial.</a:t>
            </a:r>
          </a:p>
          <a:p>
            <a:pPr rtl="0">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24" name="Text Box 48"/>
          <p:cNvSpPr txBox="1">
            <a:spLocks noChangeArrowheads="1"/>
          </p:cNvSpPr>
          <p:nvPr userDrawn="1"/>
        </p:nvSpPr>
        <p:spPr bwMode="auto">
          <a:xfrm>
            <a:off x="6269374" y="1960595"/>
            <a:ext cx="2327618" cy="4070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mn-lt"/>
                <a:ea typeface="+mn-ea"/>
                <a:cs typeface="Arial" panose="020B0604020202020204" pitchFamily="34" charset="0"/>
              </a:rPr>
              <a:t>TEMPLATE COLOURS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You can choose from a range of colours for your backgrounds and graphs.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Right-click the shape you wish to fill with colour and select the paint bucket (Shape fill)</a:t>
            </a:r>
          </a:p>
          <a:p>
            <a:pPr rtl="0"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IMAGE SIZE</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0" noProof="1">
                <a:solidFill>
                  <a:schemeClr val="tx1"/>
                </a:solidFill>
                <a:latin typeface="+mn-lt"/>
                <a:cs typeface="Arial" panose="020B0604020202020204" pitchFamily="34" charset="0"/>
              </a:rPr>
              <a:t>Remember to use high-quality images for your layouts. Avoid making small images larger, the images become very poor quality and appear grainy and unprofessional.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You can search for and download high-quality AAU images in Skyfish.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Naturally, many high-quality images will increase the overall size of your PowerPoint file. If your PowerPoint file becomes too big, you can resize it when you save your presentation, select </a:t>
            </a:r>
            <a:r>
              <a:rPr lang="en-gb" sz="900" b="1" noProof="1">
                <a:solidFill>
                  <a:schemeClr val="tx1"/>
                </a:solidFill>
                <a:latin typeface="+mn-lt"/>
                <a:cs typeface="Arial" panose="020B0604020202020204" pitchFamily="34" charset="0"/>
              </a:rPr>
              <a:t>Save as</a:t>
            </a:r>
            <a:r>
              <a:rPr lang="en-gb" sz="900" noProof="1">
                <a:solidFill>
                  <a:schemeClr val="tx1"/>
                </a:solidFill>
                <a:latin typeface="+mn-lt"/>
                <a:cs typeface="Arial" panose="020B0604020202020204" pitchFamily="34" charset="0"/>
              </a:rPr>
              <a:t>, </a:t>
            </a:r>
            <a:r>
              <a:rPr lang="en-US" sz="900" noProof="1">
                <a:solidFill>
                  <a:schemeClr val="tx1"/>
                </a:solidFill>
                <a:latin typeface="+mn-lt"/>
                <a:cs typeface="Arial" panose="020B0604020202020204" pitchFamily="34" charset="0"/>
              </a:rPr>
              <a:t>select a destination folder by clicking Browse, </a:t>
            </a:r>
            <a:r>
              <a:rPr lang="en-gb" sz="900" noProof="1">
                <a:solidFill>
                  <a:schemeClr val="tx1"/>
                </a:solidFill>
                <a:latin typeface="+mn-lt"/>
                <a:cs typeface="Arial" panose="020B0604020202020204" pitchFamily="34" charset="0"/>
              </a:rPr>
              <a:t>click the </a:t>
            </a:r>
            <a:r>
              <a:rPr lang="en-gb" sz="900" b="1" noProof="1">
                <a:solidFill>
                  <a:schemeClr val="tx1"/>
                </a:solidFill>
                <a:latin typeface="+mn-lt"/>
                <a:cs typeface="Arial" panose="020B0604020202020204" pitchFamily="34" charset="0"/>
              </a:rPr>
              <a:t>Tools </a:t>
            </a:r>
            <a:r>
              <a:rPr lang="en-gb" sz="900" noProof="1">
                <a:solidFill>
                  <a:schemeClr val="tx1"/>
                </a:solidFill>
                <a:latin typeface="+mn-lt"/>
                <a:cs typeface="Arial" panose="020B0604020202020204" pitchFamily="34" charset="0"/>
              </a:rPr>
              <a:t>button and select</a:t>
            </a:r>
            <a:r>
              <a:rPr lang="en-gb" sz="900" b="1" noProof="1">
                <a:solidFill>
                  <a:schemeClr val="tx1"/>
                </a:solidFill>
                <a:latin typeface="+mn-lt"/>
                <a:cs typeface="Arial" panose="020B0604020202020204" pitchFamily="34" charset="0"/>
              </a:rPr>
              <a:t> Compress pictures. </a:t>
            </a:r>
            <a:r>
              <a:rPr lang="en-gb" sz="900" b="0" noProof="1">
                <a:solidFill>
                  <a:schemeClr val="tx1"/>
                </a:solidFill>
                <a:latin typeface="+mn-lt"/>
                <a:cs typeface="Arial" panose="020B0604020202020204" pitchFamily="34" charset="0"/>
              </a:rPr>
              <a:t>Always select Screen (150 ppi) or above. </a:t>
            </a:r>
          </a:p>
        </p:txBody>
      </p:sp>
      <p:sp>
        <p:nvSpPr>
          <p:cNvPr id="25" name="Text Box 48"/>
          <p:cNvSpPr txBox="1">
            <a:spLocks noChangeArrowheads="1"/>
          </p:cNvSpPr>
          <p:nvPr userDrawn="1"/>
        </p:nvSpPr>
        <p:spPr bwMode="auto">
          <a:xfrm>
            <a:off x="9116078" y="1959811"/>
            <a:ext cx="2285301" cy="37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Arial" charset="0"/>
                <a:ea typeface="+mn-ea"/>
                <a:cs typeface="Arial" panose="020B0604020202020204" pitchFamily="34" charset="0"/>
              </a:rPr>
              <a:t>INSERT IMAGES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For layouts containing picture placeholders: Click on the icon in the placeholder or select </a:t>
            </a:r>
            <a:r>
              <a:rPr lang="en-gb" sz="1000" b="1" kern="1200" noProof="1">
                <a:solidFill>
                  <a:schemeClr val="tx1"/>
                </a:solidFill>
                <a:latin typeface="Arial" charset="0"/>
                <a:ea typeface="+mn-ea"/>
                <a:cs typeface="Arial" panose="020B0604020202020204" pitchFamily="34" charset="0"/>
              </a:rPr>
              <a:t>Insert </a:t>
            </a:r>
            <a:r>
              <a:rPr lang="en-gb" sz="1000" kern="1200" noProof="1">
                <a:solidFill>
                  <a:schemeClr val="tx1"/>
                </a:solidFill>
                <a:latin typeface="Arial" charset="0"/>
                <a:ea typeface="+mn-ea"/>
                <a:cs typeface="Arial" panose="020B0604020202020204" pitchFamily="34" charset="0"/>
              </a:rPr>
              <a:t>and click </a:t>
            </a:r>
            <a:r>
              <a:rPr lang="en-gb" sz="1000" b="1" kern="1200" noProof="1">
                <a:solidFill>
                  <a:schemeClr val="tx1"/>
                </a:solidFill>
                <a:latin typeface="Arial" charset="0"/>
                <a:ea typeface="+mn-ea"/>
                <a:cs typeface="Arial" panose="020B0604020202020204" pitchFamily="34" charset="0"/>
              </a:rPr>
              <a:t>Pictures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The text in the placeholder will not appear in your final presentation  </a:t>
            </a:r>
          </a:p>
          <a:p>
            <a:pPr rtl="0"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CROP IMAGES</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1" noProof="1">
                <a:solidFill>
                  <a:schemeClr val="tx1"/>
                </a:solidFill>
                <a:latin typeface="+mn-lt"/>
                <a:cs typeface="Arial" panose="020B0604020202020204" pitchFamily="34" charset="0"/>
              </a:rPr>
              <a:t>1.</a:t>
            </a:r>
            <a:r>
              <a:rPr lang="en-gb" sz="900" b="0" noProof="1">
                <a:solidFill>
                  <a:schemeClr val="tx1"/>
                </a:solidFill>
                <a:latin typeface="+mn-lt"/>
                <a:cs typeface="Arial" panose="020B0604020202020204" pitchFamily="34" charset="0"/>
              </a:rPr>
              <a:t> Select the image you want to crop, </a:t>
            </a:r>
            <a:r>
              <a:rPr lang="en-gb" sz="900" b="0" i="1" noProof="1">
                <a:solidFill>
                  <a:schemeClr val="tx1"/>
                </a:solidFill>
                <a:latin typeface="+mn-lt"/>
                <a:cs typeface="Arial" panose="020B0604020202020204" pitchFamily="34" charset="0"/>
              </a:rPr>
              <a:t>(rightclick</a:t>
            </a:r>
            <a:r>
              <a:rPr lang="en-gb" sz="900" b="0" i="1" baseline="0" noProof="1">
                <a:solidFill>
                  <a:schemeClr val="tx1"/>
                </a:solidFill>
                <a:latin typeface="+mn-lt"/>
                <a:cs typeface="Arial" panose="020B0604020202020204" pitchFamily="34" charset="0"/>
              </a:rPr>
              <a:t> on image and </a:t>
            </a:r>
            <a:r>
              <a:rPr lang="en-gb" sz="900" b="0" i="1" noProof="1">
                <a:solidFill>
                  <a:schemeClr val="tx1"/>
                </a:solidFill>
                <a:latin typeface="+mn-lt"/>
                <a:cs typeface="Arial" panose="020B0604020202020204" pitchFamily="34" charset="0"/>
              </a:rPr>
              <a:t>click on the </a:t>
            </a:r>
            <a:r>
              <a:rPr lang="en-gb" sz="900" b="1" i="1" noProof="1">
                <a:solidFill>
                  <a:schemeClr val="tx1"/>
                </a:solidFill>
                <a:latin typeface="+mn-lt"/>
                <a:cs typeface="Arial" panose="020B0604020202020204" pitchFamily="34" charset="0"/>
              </a:rPr>
              <a:t>Crop </a:t>
            </a:r>
            <a:r>
              <a:rPr lang="en-gb" sz="900" b="0" i="1" noProof="1">
                <a:solidFill>
                  <a:schemeClr val="tx1"/>
                </a:solidFill>
                <a:latin typeface="+mn-lt"/>
                <a:cs typeface="Arial" panose="020B0604020202020204" pitchFamily="34" charset="0"/>
              </a:rPr>
              <a:t>icon) </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2. </a:t>
            </a:r>
            <a:r>
              <a:rPr lang="en-gb" sz="900" b="0" noProof="1">
                <a:solidFill>
                  <a:schemeClr val="tx1"/>
                </a:solidFill>
                <a:latin typeface="+mn-lt"/>
                <a:cs typeface="Arial" panose="020B0604020202020204" pitchFamily="34" charset="0"/>
              </a:rPr>
              <a:t>To scale the image (resize the image proportionally), hold the </a:t>
            </a:r>
            <a:r>
              <a:rPr lang="en-gb" sz="900" b="1" noProof="1">
                <a:solidFill>
                  <a:schemeClr val="tx1"/>
                </a:solidFill>
                <a:latin typeface="+mn-lt"/>
                <a:cs typeface="Arial" panose="020B0604020202020204" pitchFamily="34" charset="0"/>
              </a:rPr>
              <a:t>SHIFT</a:t>
            </a:r>
            <a:r>
              <a:rPr lang="en-gb" sz="900" b="0" noProof="1">
                <a:solidFill>
                  <a:schemeClr val="tx1"/>
                </a:solidFill>
                <a:latin typeface="+mn-lt"/>
                <a:cs typeface="Arial" panose="020B0604020202020204" pitchFamily="34" charset="0"/>
              </a:rPr>
              <a:t> key while you drag one of the four corner handles</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3. </a:t>
            </a:r>
            <a:r>
              <a:rPr lang="en-gb" sz="900" b="0" noProof="1">
                <a:solidFill>
                  <a:schemeClr val="tx1"/>
                </a:solidFill>
                <a:latin typeface="+mn-lt"/>
                <a:cs typeface="Arial" panose="020B0604020202020204" pitchFamily="34" charset="0"/>
              </a:rPr>
              <a:t>Right-click the image and select </a:t>
            </a:r>
            <a:r>
              <a:rPr lang="en-gb" sz="900" b="1" noProof="1">
                <a:solidFill>
                  <a:schemeClr val="tx1"/>
                </a:solidFill>
                <a:latin typeface="+mn-lt"/>
                <a:cs typeface="Arial" panose="020B0604020202020204" pitchFamily="34" charset="0"/>
              </a:rPr>
              <a:t>Send to back</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Quick tip: </a:t>
            </a:r>
            <a:r>
              <a:rPr lang="en-gb" sz="900" b="0" noProof="1">
                <a:solidFill>
                  <a:schemeClr val="tx1"/>
                </a:solidFill>
                <a:latin typeface="+mn-lt"/>
                <a:cs typeface="Arial" panose="020B0604020202020204" pitchFamily="34" charset="0"/>
              </a:rPr>
              <a:t>If you delete the image and replace it with a new image, this image may appear in front of the text and graphics. If this happens, right-click the image and select </a:t>
            </a:r>
            <a:r>
              <a:rPr lang="en-gb" sz="900" b="1" noProof="1">
                <a:solidFill>
                  <a:schemeClr val="tx1"/>
                </a:solidFill>
                <a:latin typeface="+mn-lt"/>
                <a:cs typeface="Arial" panose="020B0604020202020204" pitchFamily="34" charset="0"/>
              </a:rPr>
              <a:t>Send to back</a:t>
            </a:r>
          </a:p>
        </p:txBody>
      </p:sp>
      <p:sp>
        <p:nvSpPr>
          <p:cNvPr id="26" name="Text Box 48"/>
          <p:cNvSpPr txBox="1">
            <a:spLocks noChangeArrowheads="1"/>
          </p:cNvSpPr>
          <p:nvPr userDrawn="1"/>
        </p:nvSpPr>
        <p:spPr bwMode="auto">
          <a:xfrm>
            <a:off x="9116078" y="594986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MORE INFORMATION</a:t>
            </a:r>
          </a:p>
          <a:p>
            <a:pPr rtl="0"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en-gb" sz="900" b="0" noProof="1">
                <a:solidFill>
                  <a:schemeClr val="tx1"/>
                </a:solidFill>
                <a:latin typeface="+mn-lt"/>
                <a:cs typeface="Arial" panose="020B0604020202020204" pitchFamily="34" charset="0"/>
              </a:rPr>
              <a:t>You’ll find more information at</a:t>
            </a:r>
            <a:br>
              <a:rPr lang="da-DK" sz="900" b="0" baseline="0" noProof="1">
                <a:solidFill>
                  <a:schemeClr val="tx1"/>
                </a:solidFill>
                <a:latin typeface="+mn-lt"/>
                <a:cs typeface="Arial" panose="020B0604020202020204" pitchFamily="34" charset="0"/>
              </a:rPr>
            </a:br>
            <a:r>
              <a:rPr lang="en-gb" sz="900" b="0" kern="120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27"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en-gb" sz="1000" b="1" kern="1200" spc="300" noProof="1">
                <a:solidFill>
                  <a:schemeClr val="tx1"/>
                </a:solidFill>
                <a:latin typeface="+mn-lt"/>
                <a:ea typeface="+mn-ea"/>
                <a:cs typeface="Arial" panose="020B0604020202020204" pitchFamily="34" charset="0"/>
              </a:rPr>
              <a:t>INSERT A NEW SLIDE</a:t>
            </a:r>
            <a:r>
              <a:rPr lang="en-gb" sz="900" b="0" kern="1200" spc="0" noProof="1">
                <a:solidFill>
                  <a:schemeClr val="tx1"/>
                </a:solidFill>
                <a:latin typeface="Arial" charset="0"/>
                <a:ea typeface="+mn-ea"/>
                <a:cs typeface="Arial" panose="020B0604020202020204" pitchFamily="34" charset="0"/>
              </a:rPr>
              <a:t> </a:t>
            </a:r>
          </a:p>
          <a:p>
            <a:pPr marL="0" marR="0" lvl="0" indent="0" algn="l" defTabSz="914330" rtl="0" eaLnBrk="1" fontAlgn="auto" latinLnBrk="0" hangingPunct="1">
              <a:lnSpc>
                <a:spcPct val="100000"/>
              </a:lnSpc>
              <a:spcBef>
                <a:spcPts val="0"/>
              </a:spcBef>
              <a:spcAft>
                <a:spcPts val="600"/>
              </a:spcAft>
              <a:buClrTx/>
              <a:buSzTx/>
              <a:buFontTx/>
              <a:buNone/>
              <a:tabLst/>
              <a:defRPr/>
            </a:pPr>
            <a:r>
              <a:rPr lang="en-gb"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en-gb" sz="900" b="1" kern="1200" noProof="1">
                <a:solidFill>
                  <a:schemeClr val="tx1"/>
                </a:solidFill>
                <a:latin typeface="Arial" charset="0"/>
                <a:ea typeface="+mn-ea"/>
                <a:cs typeface="Arial" panose="020B0604020202020204" pitchFamily="34" charset="0"/>
              </a:rPr>
              <a:t>1. </a:t>
            </a:r>
            <a:r>
              <a:rPr lang="en-gb" sz="900" kern="1200" noProof="1">
                <a:solidFill>
                  <a:schemeClr val="tx1"/>
                </a:solidFill>
                <a:latin typeface="Arial" charset="0"/>
                <a:ea typeface="+mn-ea"/>
                <a:cs typeface="Arial" panose="020B0604020202020204" pitchFamily="34" charset="0"/>
              </a:rPr>
              <a:t>Click </a:t>
            </a:r>
            <a:r>
              <a:rPr lang="en-gb" sz="900" b="1" kern="1200" noProof="1">
                <a:solidFill>
                  <a:schemeClr val="tx1"/>
                </a:solidFill>
                <a:latin typeface="Arial" charset="0"/>
                <a:ea typeface="+mn-ea"/>
                <a:cs typeface="Arial" panose="020B0604020202020204" pitchFamily="34" charset="0"/>
              </a:rPr>
              <a:t>Home</a:t>
            </a:r>
          </a:p>
          <a:p>
            <a:pPr rtl="0" eaLnBrk="1" hangingPunct="1">
              <a:lnSpc>
                <a:spcPct val="100000"/>
              </a:lnSpc>
              <a:spcAft>
                <a:spcPts val="600"/>
              </a:spcAft>
              <a:defRPr/>
            </a:pPr>
            <a:r>
              <a:rPr lang="en-gb" sz="900" b="1" noProof="1">
                <a:solidFill>
                  <a:schemeClr val="tx1"/>
                </a:solidFill>
                <a:latin typeface="+mn-lt"/>
                <a:cs typeface="Arial" panose="020B0604020202020204" pitchFamily="34" charset="0"/>
              </a:rPr>
              <a:t>2. </a:t>
            </a:r>
            <a:r>
              <a:rPr lang="en-gb" sz="900" noProof="1">
                <a:solidFill>
                  <a:schemeClr val="tx1"/>
                </a:solidFill>
                <a:latin typeface="+mn-lt"/>
                <a:cs typeface="Arial" panose="020B0604020202020204" pitchFamily="34" charset="0"/>
              </a:rPr>
              <a:t>If you want to duplicate a slide layout, select the slide you wish to duplicate and click the top half of the </a:t>
            </a:r>
            <a:r>
              <a:rPr lang="en-gb" sz="900" b="1" noProof="1">
                <a:solidFill>
                  <a:schemeClr val="tx1"/>
                </a:solidFill>
                <a:latin typeface="+mn-lt"/>
                <a:cs typeface="Arial" panose="020B0604020202020204" pitchFamily="34" charset="0"/>
              </a:rPr>
              <a:t>New slide</a:t>
            </a:r>
            <a:r>
              <a:rPr lang="en-gb" sz="900" noProof="1">
                <a:solidFill>
                  <a:schemeClr val="tx1"/>
                </a:solidFill>
                <a:latin typeface="+mn-lt"/>
                <a:cs typeface="Arial" panose="020B0604020202020204" pitchFamily="34" charset="0"/>
              </a:rPr>
              <a:t> button.  Click the bottom half of the New slide button to view the selection of layouts available with the AAU design. </a:t>
            </a:r>
          </a:p>
          <a:p>
            <a:pPr rtl="0" eaLnBrk="1" hangingPunct="1">
              <a:spcAft>
                <a:spcPts val="600"/>
              </a:spcAft>
              <a:defRPr/>
            </a:pPr>
            <a:endParaRPr lang="da-DK" altLang="da-DK" sz="900" baseline="0" noProof="1">
              <a:solidFill>
                <a:schemeClr val="tx1"/>
              </a:solidFill>
              <a:latin typeface="+mn-lt"/>
              <a:cs typeface="Arial" panose="020B0604020202020204" pitchFamily="34" charset="0"/>
            </a:endParaRPr>
          </a:p>
          <a:p>
            <a:pPr rtl="0" eaLnBrk="1" hangingPunct="1">
              <a:lnSpc>
                <a:spcPct val="90000"/>
              </a:lnSpc>
              <a:spcAft>
                <a:spcPts val="0"/>
              </a:spcAft>
              <a:defRPr/>
            </a:pPr>
            <a:r>
              <a:rPr lang="en-gb" sz="1000" b="1" kern="1200" spc="300" noProof="1">
                <a:solidFill>
                  <a:schemeClr val="tx1"/>
                </a:solidFill>
                <a:latin typeface="Arial" charset="0"/>
                <a:ea typeface="+mn-ea"/>
                <a:cs typeface="Arial" panose="020B0604020202020204" pitchFamily="34" charset="0"/>
              </a:rPr>
              <a:t>GRIDLINES AND GUIDES</a:t>
            </a:r>
          </a:p>
          <a:p>
            <a:pPr rtl="0"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0" kern="1200" noProof="1">
                <a:solidFill>
                  <a:schemeClr val="tx1"/>
                </a:solidFill>
                <a:latin typeface="Arial" charset="0"/>
                <a:ea typeface="+mn-ea"/>
                <a:cs typeface="Arial" panose="020B0604020202020204" pitchFamily="34" charset="0"/>
              </a:rPr>
              <a:t>You can use gridlines and guides to help you align and place objects and improve the overall design and layout of your presentation.</a:t>
            </a:r>
            <a:r>
              <a:rPr lang="en-gb" sz="900" b="1" kern="1200" noProof="1">
                <a:solidFill>
                  <a:schemeClr val="tx1"/>
                </a:solidFill>
                <a:latin typeface="Arial" charset="0"/>
                <a:ea typeface="+mn-ea"/>
                <a:cs typeface="Arial" panose="020B0604020202020204" pitchFamily="34" charset="0"/>
              </a:rPr>
              <a:t> </a:t>
            </a:r>
            <a:r>
              <a:rPr lang="en-gb" sz="900" b="0" kern="1200" noProof="1">
                <a:solidFill>
                  <a:schemeClr val="tx1"/>
                </a:solidFill>
                <a:latin typeface="Arial" charset="0"/>
                <a:ea typeface="+mn-ea"/>
                <a:cs typeface="Arial" panose="020B0604020202020204" pitchFamily="34" charset="0"/>
              </a:rPr>
              <a:t>To view gridlines and guides: </a:t>
            </a:r>
            <a:endParaRPr lang="da-DK" sz="900" b="0" kern="12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1.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View</a:t>
            </a: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2.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Gridlines </a:t>
            </a:r>
            <a:r>
              <a:rPr lang="en-gb" sz="900" b="0" kern="1200" noProof="1">
                <a:solidFill>
                  <a:schemeClr val="tx1"/>
                </a:solidFill>
                <a:latin typeface="Arial" charset="0"/>
                <a:ea typeface="+mn-ea"/>
                <a:cs typeface="Arial" panose="020B0604020202020204" pitchFamily="34" charset="0"/>
              </a:rPr>
              <a:t>and/or </a:t>
            </a:r>
            <a:r>
              <a:rPr lang="en-gb" sz="900" b="1" kern="1200" noProof="1">
                <a:solidFill>
                  <a:schemeClr val="tx1"/>
                </a:solidFill>
                <a:latin typeface="Arial" charset="0"/>
                <a:ea typeface="+mn-ea"/>
                <a:cs typeface="Arial" panose="020B0604020202020204" pitchFamily="34" charset="0"/>
              </a:rPr>
              <a:t>Guides</a:t>
            </a:r>
          </a:p>
          <a:p>
            <a:pPr rtl="0" eaLnBrk="1" hangingPunct="1">
              <a:lnSpc>
                <a:spcPct val="90000"/>
              </a:lnSpc>
              <a:spcAft>
                <a:spcPts val="600"/>
              </a:spcAft>
              <a:defRPr/>
            </a:pPr>
            <a:r>
              <a:rPr lang="en-gb" sz="900" b="1" kern="1200" noProof="1">
                <a:solidFill>
                  <a:srgbClr val="DF6752"/>
                </a:solidFill>
                <a:latin typeface="Arial" charset="0"/>
                <a:ea typeface="+mn-ea"/>
                <a:cs typeface="Arial" panose="020B0604020202020204" pitchFamily="34" charset="0"/>
              </a:rPr>
              <a:t>Quick tip: </a:t>
            </a:r>
            <a:r>
              <a:rPr lang="en-gb" sz="900" b="0" kern="1200" noProof="1">
                <a:solidFill>
                  <a:srgbClr val="DF6752"/>
                </a:solidFill>
                <a:latin typeface="Arial" charset="0"/>
                <a:ea typeface="+mn-ea"/>
                <a:cs typeface="Arial" panose="020B0604020202020204" pitchFamily="34" charset="0"/>
              </a:rPr>
              <a:t>Press </a:t>
            </a:r>
            <a:r>
              <a:rPr lang="en-gb" sz="900" b="1" kern="1200" noProof="1">
                <a:solidFill>
                  <a:srgbClr val="DF6752"/>
                </a:solidFill>
                <a:latin typeface="Arial" charset="0"/>
                <a:ea typeface="+mn-ea"/>
                <a:cs typeface="Arial" panose="020B0604020202020204" pitchFamily="34" charset="0"/>
              </a:rPr>
              <a:t>Alt + F9 </a:t>
            </a:r>
            <a:r>
              <a:rPr lang="en-gb" sz="900" b="0" kern="1200" noProof="1">
                <a:solidFill>
                  <a:srgbClr val="DF6752"/>
                </a:solidFill>
                <a:latin typeface="Arial" charset="0"/>
                <a:ea typeface="+mn-ea"/>
                <a:cs typeface="Arial" panose="020B0604020202020204" pitchFamily="34" charset="0"/>
              </a:rPr>
              <a:t>to show gridlines</a:t>
            </a:r>
          </a:p>
          <a:p>
            <a:pPr rtl="0"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2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29" name="Billede 36"/>
          <p:cNvPicPr>
            <a:picLocks noChangeAspect="1"/>
          </p:cNvPicPr>
          <p:nvPr userDrawn="1"/>
        </p:nvPicPr>
        <p:blipFill>
          <a:blip r:embed="rId4"/>
          <a:stretch>
            <a:fillRect/>
          </a:stretch>
        </p:blipFill>
        <p:spPr>
          <a:xfrm>
            <a:off x="11265672" y="3797099"/>
            <a:ext cx="416717" cy="397335"/>
          </a:xfrm>
          <a:prstGeom prst="rect">
            <a:avLst/>
          </a:prstGeom>
        </p:spPr>
      </p:pic>
      <p:sp>
        <p:nvSpPr>
          <p:cNvPr id="31" name="Rektangel 30"/>
          <p:cNvSpPr/>
          <p:nvPr userDrawn="1"/>
        </p:nvSpPr>
        <p:spPr>
          <a:xfrm>
            <a:off x="509551" y="510317"/>
            <a:ext cx="6096000" cy="1200329"/>
          </a:xfrm>
          <a:prstGeom prst="rect">
            <a:avLst/>
          </a:prstGeom>
        </p:spPr>
        <p:txBody>
          <a:bodyPr rtlCol="0">
            <a:spAutoFit/>
          </a:bodyPr>
          <a:lstStyle/>
          <a:p>
            <a:pPr rtl="0"/>
            <a:r>
              <a:rPr lang="en-gb" sz="3600" b="1" spc="300"/>
              <a:t>USER GUIDE</a:t>
            </a:r>
            <a:br>
              <a:rPr lang="en-US" sz="3600" b="1" spc="300" dirty="0"/>
            </a:br>
            <a:endParaRPr lang="da-DK" sz="3600" b="1" spc="300" dirty="0"/>
          </a:p>
        </p:txBody>
      </p:sp>
      <p:pic>
        <p:nvPicPr>
          <p:cNvPr id="3" name="Picture 2"/>
          <p:cNvPicPr>
            <a:picLocks noChangeAspect="1"/>
          </p:cNvPicPr>
          <p:nvPr userDrawn="1"/>
        </p:nvPicPr>
        <p:blipFill>
          <a:blip r:embed="rId5"/>
          <a:stretch>
            <a:fillRect/>
          </a:stretch>
        </p:blipFill>
        <p:spPr>
          <a:xfrm>
            <a:off x="5698901" y="2300596"/>
            <a:ext cx="307151" cy="517606"/>
          </a:xfrm>
          <a:prstGeom prst="rect">
            <a:avLst/>
          </a:prstGeom>
        </p:spPr>
      </p:pic>
    </p:spTree>
    <p:extLst>
      <p:ext uri="{BB962C8B-B14F-4D97-AF65-F5344CB8AC3E}">
        <p14:creationId xmlns:p14="http://schemas.microsoft.com/office/powerpoint/2010/main" val="1172325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9" y="957753"/>
            <a:ext cx="3588621" cy="1272251"/>
          </a:xfrm>
        </p:spPr>
        <p:txBody>
          <a:bodyPr/>
          <a:lstStyle>
            <a:lvl1pPr>
              <a:defRPr sz="3600"/>
            </a:lvl1pPr>
          </a:lstStyle>
          <a:p>
            <a:r>
              <a:rPr lang="en-US" dirty="0"/>
              <a:t>CLICK TO EDIT TITLE</a:t>
            </a:r>
          </a:p>
        </p:txBody>
      </p:sp>
      <p:sp>
        <p:nvSpPr>
          <p:cNvPr id="7" name="Pladsholder til tekst 3"/>
          <p:cNvSpPr>
            <a:spLocks noGrp="1"/>
          </p:cNvSpPr>
          <p:nvPr>
            <p:ph type="body" sz="quarter" idx="12" hasCustomPrompt="1"/>
          </p:nvPr>
        </p:nvSpPr>
        <p:spPr>
          <a:xfrm>
            <a:off x="8031879" y="2584598"/>
            <a:ext cx="3588621" cy="3500008"/>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Pictures righ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5" y="357948"/>
            <a:ext cx="4229100" cy="1486727"/>
          </a:xfrm>
        </p:spPr>
        <p:txBody>
          <a:bodyPr/>
          <a:lstStyle>
            <a:lvl1pPr>
              <a:defRPr sz="3600"/>
            </a:lvl1pPr>
          </a:lstStyle>
          <a:p>
            <a:r>
              <a:rPr lang="en-US" dirty="0"/>
              <a:t>CLICK TO EDIT TITLE</a:t>
            </a:r>
          </a:p>
        </p:txBody>
      </p:sp>
      <p:sp>
        <p:nvSpPr>
          <p:cNvPr id="7" name="Pladsholder til tekst 3"/>
          <p:cNvSpPr>
            <a:spLocks noGrp="1"/>
          </p:cNvSpPr>
          <p:nvPr>
            <p:ph type="body" sz="quarter" idx="15" hasCustomPrompt="1"/>
          </p:nvPr>
        </p:nvSpPr>
        <p:spPr>
          <a:xfrm>
            <a:off x="587375" y="2127154"/>
            <a:ext cx="4229100" cy="3575409"/>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layout right">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804344"/>
            <a:ext cx="3592838"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4" y="943460"/>
            <a:ext cx="3592836" cy="1621619"/>
          </a:xfrm>
        </p:spPr>
        <p:txBody>
          <a:bodyPr/>
          <a:lstStyle>
            <a:lvl1pPr>
              <a:defRPr sz="3600">
                <a:solidFill>
                  <a:schemeClr val="bg1"/>
                </a:solidFill>
              </a:defRPr>
            </a:lvl1pPr>
          </a:lstStyle>
          <a:p>
            <a:r>
              <a:rPr lang="en-US" dirty="0"/>
              <a:t>CLICK TO EDIT TITLE</a:t>
            </a:r>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tx2">
                    <a:alpha val="70000"/>
                  </a:schemeClr>
                </a:solidFill>
              </a:defRPr>
            </a:lvl1pPr>
          </a:lstStyle>
          <a:p>
            <a:fld id="{D8D877B3-D348-4611-9BDB-C5374591D951}" type="slidenum">
              <a:rPr lang="en-US" smtClean="0"/>
              <a:pPr/>
              <a:t>‹#›</a:t>
            </a:fld>
            <a:endParaRPr lang="en-US" dirty="0"/>
          </a:p>
        </p:txBody>
      </p:sp>
      <p:grpSp>
        <p:nvGrpSpPr>
          <p:cNvPr id="54" name="Gruppe 53"/>
          <p:cNvGrpSpPr/>
          <p:nvPr userDrawn="1"/>
        </p:nvGrpSpPr>
        <p:grpSpPr>
          <a:xfrm>
            <a:off x="474013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0"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31007" y="359273"/>
            <a:ext cx="4490445" cy="1621619"/>
          </a:xfrm>
        </p:spPr>
        <p:txBody>
          <a:bodyPr/>
          <a:lstStyle>
            <a:lvl1pPr>
              <a:defRPr sz="3600"/>
            </a:lvl1pPr>
          </a:lstStyle>
          <a:p>
            <a:r>
              <a:rPr lang="en-US" dirty="0"/>
              <a:t>CLICK TO EDIT TITLE</a:t>
            </a:r>
          </a:p>
        </p:txBody>
      </p:sp>
      <p:sp>
        <p:nvSpPr>
          <p:cNvPr id="76" name="Pladsholder til tekst 3"/>
          <p:cNvSpPr>
            <a:spLocks noGrp="1"/>
          </p:cNvSpPr>
          <p:nvPr>
            <p:ph type="body" sz="quarter" idx="12" hasCustomPrompt="1"/>
          </p:nvPr>
        </p:nvSpPr>
        <p:spPr>
          <a:xfrm>
            <a:off x="533100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77" name="Group 4"/>
          <p:cNvGrpSpPr>
            <a:grpSpLocks noChangeAspect="1"/>
          </p:cNvGrpSpPr>
          <p:nvPr userDrawn="1"/>
        </p:nvGrpSpPr>
        <p:grpSpPr bwMode="auto">
          <a:xfrm>
            <a:off x="5492750" y="5903913"/>
            <a:ext cx="1236663" cy="815975"/>
            <a:chOff x="3460" y="3719"/>
            <a:chExt cx="779" cy="514"/>
          </a:xfrm>
        </p:grpSpPr>
        <p:sp>
          <p:nvSpPr>
            <p:cNvPr id="78"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5"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6"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7"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8"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9"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498701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AAU_Forsid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
        <p:nvSpPr>
          <p:cNvPr id="5" name="Title 4"/>
          <p:cNvSpPr>
            <a:spLocks noGrp="1"/>
          </p:cNvSpPr>
          <p:nvPr>
            <p:ph type="title" hasCustomPrompt="1"/>
          </p:nvPr>
        </p:nvSpPr>
        <p:spPr>
          <a:xfrm>
            <a:off x="2441575" y="2676493"/>
            <a:ext cx="7341129" cy="1036319"/>
          </a:xfrm>
          <a:solidFill>
            <a:schemeClr val="bg1"/>
          </a:solidFill>
        </p:spPr>
        <p:txBody>
          <a:bodyPr tIns="108000" rtlCol="0"/>
          <a:lstStyle>
            <a:lvl1pPr algn="ctr">
              <a:defRPr sz="2800" baseline="0">
                <a:solidFill>
                  <a:schemeClr val="tx1"/>
                </a:solidFill>
              </a:defRPr>
            </a:lvl1pPr>
          </a:lstStyle>
          <a:p>
            <a:pPr rtl="0"/>
            <a:r>
              <a:rPr lang="en-GB"/>
              <a:t>AALBORG UNIVERSITY</a:t>
            </a:r>
            <a:br>
              <a:rPr lang="en-US" dirty="0"/>
            </a:br>
            <a:r>
              <a:rPr lang="en-GB"/>
              <a:t>HEADLINE</a:t>
            </a:r>
            <a:endParaRPr lang="en-US" dirty="0"/>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rtlCol="0">
            <a:noAutofit/>
          </a:bodyPr>
          <a:lstStyle>
            <a:lvl1pPr algn="ctr">
              <a:defRPr sz="1800" spc="300" baseline="0"/>
            </a:lvl1pPr>
          </a:lstStyle>
          <a:p>
            <a:pPr lvl="0" rtl="0"/>
            <a:r>
              <a:rPr lang="en-GB"/>
              <a:t>BY NAVN NAVNESEN</a:t>
            </a:r>
            <a:endParaRPr lang="da-DK" dirty="0"/>
          </a:p>
        </p:txBody>
      </p:sp>
      <p:grpSp>
        <p:nvGrpSpPr>
          <p:cNvPr id="30" name="Group 4"/>
          <p:cNvGrpSpPr>
            <a:grpSpLocks noChangeAspect="1"/>
          </p:cNvGrpSpPr>
          <p:nvPr userDrawn="1"/>
        </p:nvGrpSpPr>
        <p:grpSpPr bwMode="auto">
          <a:xfrm>
            <a:off x="5492750" y="5903913"/>
            <a:ext cx="1236663" cy="815975"/>
            <a:chOff x="3460" y="3719"/>
            <a:chExt cx="779" cy="514"/>
          </a:xfrm>
        </p:grpSpPr>
        <p:sp>
          <p:nvSpPr>
            <p:cNvPr id="31"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22641297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Blå layout - Billede højre">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US"/>
          </a:p>
        </p:txBody>
      </p:sp>
      <p:sp>
        <p:nvSpPr>
          <p:cNvPr id="3" name="Slide Number Placeholder 2"/>
          <p:cNvSpPr>
            <a:spLocks noGrp="1"/>
          </p:cNvSpPr>
          <p:nvPr>
            <p:ph type="sldNum" sz="quarter" idx="10"/>
          </p:nvPr>
        </p:nvSpPr>
        <p:spPr/>
        <p:txBody>
          <a:bodyPr rtlCol="0"/>
          <a:lstStyle/>
          <a:p>
            <a:pPr rtl="0"/>
            <a:fld id="{D8D877B3-D348-4611-9BDB-C5374591D951}" type="slidenum">
              <a:rPr lang="en-US" smtClean="0"/>
              <a:pPr rtl="0"/>
              <a:t>‹#›</a:t>
            </a:fld>
            <a:endParaRPr lang="en-US" dirty="0"/>
          </a:p>
        </p:txBody>
      </p:sp>
      <p:sp>
        <p:nvSpPr>
          <p:cNvPr id="6" name="Title 4"/>
          <p:cNvSpPr>
            <a:spLocks noGrp="1"/>
          </p:cNvSpPr>
          <p:nvPr>
            <p:ph type="title" hasCustomPrompt="1"/>
          </p:nvPr>
        </p:nvSpPr>
        <p:spPr>
          <a:xfrm>
            <a:off x="587375" y="373446"/>
            <a:ext cx="4454526" cy="1471230"/>
          </a:xfrm>
        </p:spPr>
        <p:txBody>
          <a:bodyPr rtlCol="0"/>
          <a:lstStyle>
            <a:lvl1pPr>
              <a:defRPr sz="3600">
                <a:solidFill>
                  <a:schemeClr val="bg1"/>
                </a:solidFill>
              </a:defRPr>
            </a:lvl1pPr>
          </a:lstStyle>
          <a:p>
            <a:pPr rtl="0"/>
            <a:r>
              <a:rPr lang="en-GB"/>
              <a:t>CLICK TO EDIT TITLE</a:t>
            </a:r>
            <a:endParaRPr lang="en-US" dirty="0"/>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rtlCol="0"/>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n-GB"/>
              <a:t>Insert text 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Tree>
    <p:extLst>
      <p:ext uri="{BB962C8B-B14F-4D97-AF65-F5344CB8AC3E}">
        <p14:creationId xmlns:p14="http://schemas.microsoft.com/office/powerpoint/2010/main" val="5368808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llede _ bund">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
        <p:nvSpPr>
          <p:cNvPr id="3" name="Slide Number Placeholder 2"/>
          <p:cNvSpPr>
            <a:spLocks noGrp="1"/>
          </p:cNvSpPr>
          <p:nvPr>
            <p:ph type="sldNum" sz="quarter" idx="10"/>
          </p:nvPr>
        </p:nvSpPr>
        <p:spPr/>
        <p:txBody>
          <a:bodyPr rtlCol="0"/>
          <a:lstStyle/>
          <a:p>
            <a:pPr rtl="0"/>
            <a:fld id="{D8D877B3-D348-4611-9BDB-C5374591D951}" type="slidenum">
              <a:rPr lang="en-US" smtClean="0"/>
              <a:pPr rtl="0"/>
              <a:t>‹#›</a:t>
            </a:fld>
            <a:endParaRPr lang="en-US" dirty="0"/>
          </a:p>
        </p:txBody>
      </p:sp>
      <p:sp>
        <p:nvSpPr>
          <p:cNvPr id="5" name="Title 4"/>
          <p:cNvSpPr>
            <a:spLocks noGrp="1"/>
          </p:cNvSpPr>
          <p:nvPr>
            <p:ph type="title" hasCustomPrompt="1"/>
          </p:nvPr>
        </p:nvSpPr>
        <p:spPr>
          <a:xfrm>
            <a:off x="587374" y="359273"/>
            <a:ext cx="4490445" cy="1621619"/>
          </a:xfrm>
        </p:spPr>
        <p:txBody>
          <a:bodyPr rtlCol="0"/>
          <a:lstStyle>
            <a:lvl1pPr>
              <a:defRPr sz="3600"/>
            </a:lvl1pPr>
          </a:lstStyle>
          <a:p>
            <a:pPr rtl="0"/>
            <a:r>
              <a:rPr lang="en-GB"/>
              <a:t>CLICK TO EDIT TITLE</a:t>
            </a:r>
            <a:endParaRPr lang="en-US" dirty="0"/>
          </a:p>
        </p:txBody>
      </p:sp>
      <p:sp>
        <p:nvSpPr>
          <p:cNvPr id="4" name="Pladsholder til tekst 3"/>
          <p:cNvSpPr>
            <a:spLocks noGrp="1"/>
          </p:cNvSpPr>
          <p:nvPr>
            <p:ph type="body" sz="quarter" idx="12" hasCustomPrompt="1"/>
          </p:nvPr>
        </p:nvSpPr>
        <p:spPr>
          <a:xfrm>
            <a:off x="587375" y="2143359"/>
            <a:ext cx="4490445" cy="3752115"/>
          </a:xfrm>
        </p:spPr>
        <p:txBody>
          <a:bodyPr rtlCol="0"/>
          <a:lstStyle>
            <a:lvl1pPr marL="285750" indent="-285750">
              <a:lnSpc>
                <a:spcPct val="100000"/>
              </a:lnSpc>
              <a:spcBef>
                <a:spcPts val="600"/>
              </a:spcBef>
              <a:buFontTx/>
              <a:buBlip>
                <a:blip r:embed="rId2"/>
              </a:buBlip>
              <a:defRPr sz="1600" baseline="0"/>
            </a:lvl1pPr>
          </a:lstStyle>
          <a:p>
            <a:pPr lvl="0" rtl="0"/>
            <a:r>
              <a:rPr lang="en-GB"/>
              <a:t>Insert bullets</a:t>
            </a:r>
            <a:endParaRPr lang="da-DK" dirty="0"/>
          </a:p>
          <a:p>
            <a:pPr lvl="0" rtl="0"/>
            <a:endParaRPr lang="da-DK" dirty="0"/>
          </a:p>
          <a:p>
            <a:pPr lvl="0" rtl="0"/>
            <a:endParaRPr lang="da-DK" dirty="0"/>
          </a:p>
        </p:txBody>
      </p:sp>
    </p:spTree>
    <p:extLst>
      <p:ext uri="{BB962C8B-B14F-4D97-AF65-F5344CB8AC3E}">
        <p14:creationId xmlns:p14="http://schemas.microsoft.com/office/powerpoint/2010/main" val="424856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AALBORG UNIVERSITY</a:t>
            </a:r>
            <a:br>
              <a:rPr lang="en-US" dirty="0"/>
            </a:br>
            <a:r>
              <a:rPr lang="en-US" dirty="0"/>
              <a:t>HEADLINE</a:t>
            </a:r>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algn="ctr">
              <a:defRPr sz="1800" spc="300" baseline="0"/>
            </a:lvl1pPr>
          </a:lstStyle>
          <a:p>
            <a:pPr lvl="0"/>
            <a:r>
              <a:rPr lang="da-DK" dirty="0"/>
              <a:t>BY NAVN NAVNESEN</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reak">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BREAK</a:t>
            </a:r>
            <a:br>
              <a:rPr lang="en-US" dirty="0"/>
            </a:br>
            <a:r>
              <a:rPr lang="en-US" dirty="0"/>
              <a:t>HEADLINE</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 w. logo">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3" name="Title 4"/>
          <p:cNvSpPr>
            <a:spLocks noGrp="1"/>
          </p:cNvSpPr>
          <p:nvPr>
            <p:ph type="title" hasCustomPrompt="1"/>
          </p:nvPr>
        </p:nvSpPr>
        <p:spPr>
          <a:xfrm>
            <a:off x="587374" y="370290"/>
            <a:ext cx="5108575" cy="1474385"/>
          </a:xfrm>
        </p:spPr>
        <p:txBody>
          <a:bodyPr/>
          <a:lstStyle>
            <a:lvl1pPr>
              <a:defRPr sz="3600"/>
            </a:lvl1pPr>
          </a:lstStyle>
          <a:p>
            <a:r>
              <a:rPr lang="en-US" dirty="0"/>
              <a:t>CLICK TO EDIT TITLE</a:t>
            </a:r>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dirty="0"/>
              <a:t>CLICK TO EDIT TITLE</a:t>
            </a:r>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dirty="0"/>
              <a:t>INSERT TEXT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Right">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dirty="0"/>
              <a:t>CLICK TO EDIT TITLE</a:t>
            </a:r>
          </a:p>
        </p:txBody>
      </p:sp>
      <p:sp>
        <p:nvSpPr>
          <p:cNvPr id="11" name="Pladsholder til diagram 10"/>
          <p:cNvSpPr>
            <a:spLocks noGrp="1"/>
          </p:cNvSpPr>
          <p:nvPr>
            <p:ph type="chart" sz="quarter" idx="12"/>
          </p:nvPr>
        </p:nvSpPr>
        <p:spPr>
          <a:xfrm>
            <a:off x="6096000" y="2262579"/>
            <a:ext cx="5524500" cy="3572737"/>
          </a:xfrm>
        </p:spPr>
        <p:txBody>
          <a:bodyPr/>
          <a:lstStyle/>
          <a:p>
            <a:endParaRPr lang="da-DK"/>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dirty="0"/>
              <a:t>INSERT TEXT</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Picture right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dirty="0"/>
              <a:t>CLICK TO EDIT TITLE</a:t>
            </a:r>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Picture right - Blue">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ig picture right - Blue">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4"/>
            <a:r>
              <a:rPr lang="en-US" dirty="0"/>
              <a:t>Fourth level</a:t>
            </a:r>
          </a:p>
        </p:txBody>
      </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4" name="Group 4"/>
          <p:cNvGrpSpPr>
            <a:grpSpLocks noChangeAspect="1"/>
          </p:cNvGrpSpPr>
          <p:nvPr userDrawn="1"/>
        </p:nvGrpSpPr>
        <p:grpSpPr bwMode="auto">
          <a:xfrm>
            <a:off x="5492750" y="5903913"/>
            <a:ext cx="1236663" cy="815975"/>
            <a:chOff x="3460" y="3719"/>
            <a:chExt cx="779" cy="514"/>
          </a:xfrm>
        </p:grpSpPr>
        <p:sp>
          <p:nvSpPr>
            <p:cNvPr id="5"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0"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1"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 id="2147484056" r:id="rId14"/>
    <p:sldLayoutId id="2147484057" r:id="rId15"/>
    <p:sldLayoutId id="2147484058" r:id="rId16"/>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0" indent="0" algn="l" defTabSz="914318" rtl="0" eaLnBrk="1" latinLnBrk="0" hangingPunct="1">
        <a:lnSpc>
          <a:spcPct val="120000"/>
        </a:lnSpc>
        <a:spcBef>
          <a:spcPts val="1000"/>
        </a:spcBef>
        <a:buFont typeface="Arial" panose="020B0604020202020204" pitchFamily="34" charset="0"/>
        <a:buNone/>
        <a:defRPr sz="1600" kern="1200" spc="0">
          <a:solidFill>
            <a:schemeClr val="tx1"/>
          </a:solidFill>
          <a:latin typeface="+mn-lt"/>
          <a:ea typeface="+mn-ea"/>
          <a:cs typeface="+mn-cs"/>
        </a:defRPr>
      </a:lvl1pPr>
      <a:lvl2pPr marL="0" indent="0" algn="l" defTabSz="914318" rtl="0" eaLnBrk="1" latinLnBrk="0" hangingPunct="1">
        <a:lnSpc>
          <a:spcPct val="120000"/>
        </a:lnSpc>
        <a:spcBef>
          <a:spcPts val="499"/>
        </a:spcBef>
        <a:buFont typeface="Arial" panose="020B0604020202020204" pitchFamily="34" charset="0"/>
        <a:buNone/>
        <a:defRPr sz="1400" kern="1200">
          <a:solidFill>
            <a:schemeClr val="tx1"/>
          </a:solidFill>
          <a:latin typeface="+mn-lt"/>
          <a:ea typeface="+mn-ea"/>
          <a:cs typeface="+mn-cs"/>
        </a:defRPr>
      </a:lvl2pPr>
      <a:lvl3pPr marL="0" indent="0" algn="l" defTabSz="914318" rtl="0" eaLnBrk="1" latinLnBrk="0" hangingPunct="1">
        <a:lnSpc>
          <a:spcPct val="12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2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2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NULL"/></Relationships>
</file>

<file path=ppt/slides/_rels/slide1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NUL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NUL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46.svg"/><Relationship Id="rId7" Type="http://schemas.openxmlformats.org/officeDocument/2006/relationships/image" Target="../media/image50.svg"/><Relationship Id="rId2" Type="http://schemas.openxmlformats.org/officeDocument/2006/relationships/image" Target="../media/image45.png"/><Relationship Id="rId1" Type="http://schemas.openxmlformats.org/officeDocument/2006/relationships/slideLayout" Target="../slideLayouts/slideLayout11.xml"/><Relationship Id="rId6" Type="http://schemas.openxmlformats.org/officeDocument/2006/relationships/image" Target="../media/image49.png"/><Relationship Id="rId5" Type="http://schemas.openxmlformats.org/officeDocument/2006/relationships/image" Target="../media/image48.svg"/><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54.svg"/><Relationship Id="rId2" Type="http://schemas.openxmlformats.org/officeDocument/2006/relationships/image" Target="../media/image53.png"/><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56.svg"/><Relationship Id="rId7" Type="http://schemas.openxmlformats.org/officeDocument/2006/relationships/image" Target="../media/image60.svg"/><Relationship Id="rId2" Type="http://schemas.openxmlformats.org/officeDocument/2006/relationships/image" Target="../media/image55.png"/><Relationship Id="rId1" Type="http://schemas.openxmlformats.org/officeDocument/2006/relationships/slideLayout" Target="../slideLayouts/slideLayout11.xml"/><Relationship Id="rId6" Type="http://schemas.openxmlformats.org/officeDocument/2006/relationships/image" Target="../media/image59.png"/><Relationship Id="rId5" Type="http://schemas.openxmlformats.org/officeDocument/2006/relationships/image" Target="../media/image58.svg"/><Relationship Id="rId4" Type="http://schemas.openxmlformats.org/officeDocument/2006/relationships/image" Target="../media/image57.png"/></Relationships>
</file>

<file path=ppt/slides/_rels/slide42.xml.rels><?xml version="1.0" encoding="UTF-8" standalone="yes"?>
<Relationships xmlns="http://schemas.openxmlformats.org/package/2006/relationships"><Relationship Id="rId3" Type="http://schemas.openxmlformats.org/officeDocument/2006/relationships/image" Target="../media/image62.svg"/><Relationship Id="rId2" Type="http://schemas.openxmlformats.org/officeDocument/2006/relationships/image" Target="../media/image61.png"/><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64.svg"/><Relationship Id="rId2" Type="http://schemas.openxmlformats.org/officeDocument/2006/relationships/image" Target="../media/image63.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66.svg"/><Relationship Id="rId7" Type="http://schemas.openxmlformats.org/officeDocument/2006/relationships/image" Target="../media/image70.svg"/><Relationship Id="rId2" Type="http://schemas.openxmlformats.org/officeDocument/2006/relationships/image" Target="../media/image65.png"/><Relationship Id="rId1" Type="http://schemas.openxmlformats.org/officeDocument/2006/relationships/slideLayout" Target="../slideLayouts/slideLayout11.xml"/><Relationship Id="rId6" Type="http://schemas.openxmlformats.org/officeDocument/2006/relationships/image" Target="../media/image69.png"/><Relationship Id="rId5" Type="http://schemas.openxmlformats.org/officeDocument/2006/relationships/image" Target="../media/image68.svg"/><Relationship Id="rId4" Type="http://schemas.openxmlformats.org/officeDocument/2006/relationships/image" Target="../media/image6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6EACD397-EDAA-4559-A856-FB00933BC734}"/>
              </a:ext>
            </a:extLst>
          </p:cNvPr>
          <p:cNvSpPr>
            <a:spLocks noGrp="1"/>
          </p:cNvSpPr>
          <p:nvPr>
            <p:ph type="pic" sz="quarter" idx="11"/>
          </p:nvPr>
        </p:nvSpPr>
        <p:spPr>
          <a:xfrm>
            <a:off x="0" y="0"/>
            <a:ext cx="12192000" cy="6858000"/>
          </a:xfrm>
        </p:spPr>
      </p:sp>
      <p:sp>
        <p:nvSpPr>
          <p:cNvPr id="3" name="Titel 2">
            <a:extLst>
              <a:ext uri="{FF2B5EF4-FFF2-40B4-BE49-F238E27FC236}">
                <a16:creationId xmlns:a16="http://schemas.microsoft.com/office/drawing/2014/main" id="{5464E084-D5F1-4C4C-B3C6-842D1007D472}"/>
              </a:ext>
            </a:extLst>
          </p:cNvPr>
          <p:cNvSpPr>
            <a:spLocks noGrp="1"/>
          </p:cNvSpPr>
          <p:nvPr>
            <p:ph type="title"/>
          </p:nvPr>
        </p:nvSpPr>
        <p:spPr>
          <a:xfrm>
            <a:off x="2441575" y="2443743"/>
            <a:ext cx="7341129" cy="1036319"/>
          </a:xfrm>
        </p:spPr>
        <p:txBody>
          <a:bodyPr/>
          <a:lstStyle/>
          <a:p>
            <a:r>
              <a:rPr lang="da-DK" sz="5400" dirty="0"/>
              <a:t>FLOW CONTROL</a:t>
            </a:r>
            <a:br>
              <a:rPr lang="en-US" dirty="0">
                <a:latin typeface="+mj-ea"/>
                <a:cs typeface="+mj-ea"/>
              </a:rPr>
            </a:br>
            <a:br>
              <a:rPr lang="en-US" dirty="0">
                <a:latin typeface="+mj-ea"/>
                <a:cs typeface="+mj-ea"/>
              </a:rPr>
            </a:br>
            <a:endParaRPr lang="da-DK" sz="5400" dirty="0">
              <a:cs typeface="Arial"/>
            </a:endParaRPr>
          </a:p>
        </p:txBody>
      </p:sp>
      <p:sp>
        <p:nvSpPr>
          <p:cNvPr id="4" name="Pladsholder til tekst 3">
            <a:extLst>
              <a:ext uri="{FF2B5EF4-FFF2-40B4-BE49-F238E27FC236}">
                <a16:creationId xmlns:a16="http://schemas.microsoft.com/office/drawing/2014/main" id="{2BBF1823-2FEB-4386-BC8B-4E446CE052C7}"/>
              </a:ext>
            </a:extLst>
          </p:cNvPr>
          <p:cNvSpPr>
            <a:spLocks noGrp="1"/>
          </p:cNvSpPr>
          <p:nvPr>
            <p:ph type="body" sz="quarter" idx="12"/>
          </p:nvPr>
        </p:nvSpPr>
        <p:spPr>
          <a:xfrm>
            <a:off x="2441575" y="3594713"/>
            <a:ext cx="7341129" cy="412750"/>
          </a:xfrm>
        </p:spPr>
        <p:txBody>
          <a:bodyPr vert="horz" lIns="0" tIns="45720" rIns="0" bIns="45720" rtlCol="0" anchor="t">
            <a:noAutofit/>
          </a:bodyPr>
          <a:lstStyle/>
          <a:p>
            <a:r>
              <a:rPr lang="en-US" dirty="0">
                <a:solidFill>
                  <a:srgbClr val="002654"/>
                </a:solidFill>
                <a:latin typeface="Arial" panose="020B0604020202020204" pitchFamily="34" charset="0"/>
                <a:cs typeface="Arial" panose="020B0604020202020204" pitchFamily="34" charset="0"/>
              </a:rPr>
              <a:t>And general understanding about pumps</a:t>
            </a:r>
            <a:endParaRPr lang="da-DK" dirty="0"/>
          </a:p>
        </p:txBody>
      </p:sp>
      <p:sp>
        <p:nvSpPr>
          <p:cNvPr id="6" name="Tekstfelt 5">
            <a:extLst>
              <a:ext uri="{FF2B5EF4-FFF2-40B4-BE49-F238E27FC236}">
                <a16:creationId xmlns:a16="http://schemas.microsoft.com/office/drawing/2014/main" id="{9D5F1E34-FC32-46F9-9B1C-BB48D6B5290F}"/>
              </a:ext>
            </a:extLst>
          </p:cNvPr>
          <p:cNvSpPr txBox="1"/>
          <p:nvPr/>
        </p:nvSpPr>
        <p:spPr>
          <a:xfrm>
            <a:off x="7839075" y="5581650"/>
            <a:ext cx="3835400" cy="76944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AU" sz="1600" b="1" dirty="0"/>
              <a:t>P4 Student Presentation</a:t>
            </a:r>
            <a:endParaRPr lang="da-DK" sz="1600" b="1" dirty="0"/>
          </a:p>
          <a:p>
            <a:pPr algn="r"/>
            <a:r>
              <a:rPr lang="en-AU" sz="1400" dirty="0"/>
              <a:t>Group ED4-1</a:t>
            </a:r>
            <a:r>
              <a:rPr lang="en-AU" sz="1400" dirty="0">
                <a:latin typeface="Arial"/>
                <a:cs typeface="Arial"/>
              </a:rPr>
              <a:t>-F2018</a:t>
            </a:r>
            <a:br>
              <a:rPr lang="en-US" dirty="0">
                <a:latin typeface="+mn-ea"/>
                <a:cs typeface="+mn-ea"/>
              </a:rPr>
            </a:br>
            <a:r>
              <a:rPr lang="en-AU" sz="1400" dirty="0">
                <a:cs typeface="Arial"/>
              </a:rPr>
              <a:t>AAU Esbjerg</a:t>
            </a:r>
            <a:endParaRPr lang="en-AU" dirty="0">
              <a:cs typeface="Arial"/>
            </a:endParaRPr>
          </a:p>
        </p:txBody>
      </p:sp>
    </p:spTree>
    <p:extLst>
      <p:ext uri="{BB962C8B-B14F-4D97-AF65-F5344CB8AC3E}">
        <p14:creationId xmlns:p14="http://schemas.microsoft.com/office/powerpoint/2010/main" val="1685444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10</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STATIC MODEL VALIDATION</a:t>
            </a:r>
            <a:br>
              <a:rPr lang="da-DK" dirty="0">
                <a:cs typeface="Arial"/>
              </a:rPr>
            </a:br>
            <a:r>
              <a:rPr lang="da-DK" dirty="0">
                <a:cs typeface="Arial"/>
              </a:rPr>
              <a:t>POWER</a:t>
            </a:r>
            <a:endParaRPr lang="da-DK"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39006" y="1598711"/>
            <a:ext cx="6543778" cy="523220"/>
          </a:xfrm>
          <a:prstGeom prst="rect">
            <a:avLst/>
          </a:prstGeom>
          <a:noFill/>
        </p:spPr>
        <p:txBody>
          <a:bodyPr wrap="none" rtlCol="0">
            <a:spAutoFit/>
          </a:bodyPr>
          <a:lstStyle/>
          <a:p>
            <a:pPr algn="ctr"/>
            <a:r>
              <a:rPr lang="da-DK" sz="1400" b="1" dirty="0"/>
              <a:t>Mathematical </a:t>
            </a:r>
            <a:r>
              <a:rPr lang="da-DK" sz="1400" b="1" dirty="0" err="1"/>
              <a:t>steady-state</a:t>
            </a:r>
            <a:r>
              <a:rPr lang="da-DK" sz="1400" b="1" dirty="0"/>
              <a:t> model (lines) </a:t>
            </a:r>
            <a:r>
              <a:rPr lang="da-DK" sz="1400" b="1" dirty="0" err="1"/>
              <a:t>compared</a:t>
            </a:r>
            <a:r>
              <a:rPr lang="da-DK" sz="1400" b="1" dirty="0"/>
              <a:t> to </a:t>
            </a:r>
            <a:r>
              <a:rPr lang="da-DK" sz="1400" b="1" dirty="0" err="1"/>
              <a:t>measured</a:t>
            </a:r>
            <a:r>
              <a:rPr lang="da-DK" sz="1400" b="1" dirty="0"/>
              <a:t> data (</a:t>
            </a:r>
            <a:r>
              <a:rPr lang="da-DK" sz="1400" b="1" dirty="0" err="1"/>
              <a:t>dots</a:t>
            </a:r>
            <a:r>
              <a:rPr lang="da-DK" sz="1400" b="1" dirty="0"/>
              <a:t>)</a:t>
            </a:r>
            <a:br>
              <a:rPr lang="da-DK" sz="1400" b="1" dirty="0"/>
            </a:br>
            <a:r>
              <a:rPr lang="da-DK" sz="1400" b="1" dirty="0"/>
              <a:t>for Power and Flow</a:t>
            </a:r>
          </a:p>
        </p:txBody>
      </p:sp>
      <p:pic>
        <p:nvPicPr>
          <p:cNvPr id="4" name="Billede 3">
            <a:extLst>
              <a:ext uri="{FF2B5EF4-FFF2-40B4-BE49-F238E27FC236}">
                <a16:creationId xmlns:a16="http://schemas.microsoft.com/office/drawing/2014/main" id="{F49682CF-A668-492F-AC02-B64344EFE599}"/>
              </a:ext>
            </a:extLst>
          </p:cNvPr>
          <p:cNvPicPr>
            <a:picLocks noChangeAspect="1"/>
          </p:cNvPicPr>
          <p:nvPr/>
        </p:nvPicPr>
        <p:blipFill>
          <a:blip r:embed="rId3"/>
          <a:stretch>
            <a:fillRect/>
          </a:stretch>
        </p:blipFill>
        <p:spPr>
          <a:xfrm>
            <a:off x="4831079" y="2322281"/>
            <a:ext cx="6339841" cy="3413760"/>
          </a:xfrm>
          <a:prstGeom prst="rect">
            <a:avLst/>
          </a:prstGeom>
        </p:spPr>
      </p:pic>
      <p:cxnSp>
        <p:nvCxnSpPr>
          <p:cNvPr id="8" name="Lige pilforbindelse 7">
            <a:extLst>
              <a:ext uri="{FF2B5EF4-FFF2-40B4-BE49-F238E27FC236}">
                <a16:creationId xmlns:a16="http://schemas.microsoft.com/office/drawing/2014/main" id="{2F3E28D3-8C69-4718-85F3-C202935A2BE4}"/>
              </a:ext>
            </a:extLst>
          </p:cNvPr>
          <p:cNvCxnSpPr/>
          <p:nvPr/>
        </p:nvCxnSpPr>
        <p:spPr>
          <a:xfrm flipV="1">
            <a:off x="10329333" y="5166359"/>
            <a:ext cx="440267" cy="64640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Tekstfelt 9">
            <a:extLst>
              <a:ext uri="{FF2B5EF4-FFF2-40B4-BE49-F238E27FC236}">
                <a16:creationId xmlns:a16="http://schemas.microsoft.com/office/drawing/2014/main" id="{38A9B99E-FF82-438A-A6FA-453B9FC190DD}"/>
              </a:ext>
            </a:extLst>
          </p:cNvPr>
          <p:cNvSpPr txBox="1"/>
          <p:nvPr/>
        </p:nvSpPr>
        <p:spPr>
          <a:xfrm>
            <a:off x="9176613" y="5786062"/>
            <a:ext cx="2305439" cy="461665"/>
          </a:xfrm>
          <a:prstGeom prst="rect">
            <a:avLst/>
          </a:prstGeom>
          <a:noFill/>
        </p:spPr>
        <p:txBody>
          <a:bodyPr wrap="none" rtlCol="0">
            <a:spAutoFit/>
          </a:bodyPr>
          <a:lstStyle/>
          <a:p>
            <a:pPr algn="ctr"/>
            <a:r>
              <a:rPr lang="da-DK" sz="1200" dirty="0" err="1"/>
              <a:t>Error</a:t>
            </a:r>
            <a:r>
              <a:rPr lang="da-DK" sz="1200" dirty="0"/>
              <a:t> in </a:t>
            </a:r>
            <a:r>
              <a:rPr lang="da-DK" sz="1200" dirty="0" err="1"/>
              <a:t>report</a:t>
            </a:r>
            <a:br>
              <a:rPr lang="da-DK" sz="1200" dirty="0"/>
            </a:br>
            <a:r>
              <a:rPr lang="da-DK" sz="1200" dirty="0" err="1"/>
              <a:t>Should</a:t>
            </a:r>
            <a:r>
              <a:rPr lang="da-DK" sz="1200" dirty="0"/>
              <a:t> have </a:t>
            </a:r>
            <a:r>
              <a:rPr lang="da-DK" sz="1200" dirty="0" err="1"/>
              <a:t>been</a:t>
            </a:r>
            <a:r>
              <a:rPr lang="da-DK" sz="1200" dirty="0"/>
              <a:t> pump speed</a:t>
            </a:r>
          </a:p>
        </p:txBody>
      </p:sp>
      <p:sp>
        <p:nvSpPr>
          <p:cNvPr id="11" name="Pladsholder til tekst 10">
            <a:extLst>
              <a:ext uri="{FF2B5EF4-FFF2-40B4-BE49-F238E27FC236}">
                <a16:creationId xmlns:a16="http://schemas.microsoft.com/office/drawing/2014/main" id="{917DE7D6-7A04-4C52-A3DE-45A8EFABC053}"/>
              </a:ext>
            </a:extLst>
          </p:cNvPr>
          <p:cNvSpPr>
            <a:spLocks noGrp="1"/>
          </p:cNvSpPr>
          <p:nvPr>
            <p:ph type="body" sz="quarter" idx="12"/>
          </p:nvPr>
        </p:nvSpPr>
        <p:spPr>
          <a:xfrm>
            <a:off x="587376" y="2143359"/>
            <a:ext cx="3531252" cy="3752115"/>
          </a:xfrm>
        </p:spPr>
        <p:txBody>
          <a:bodyPr/>
          <a:lstStyle/>
          <a:p>
            <a:r>
              <a:rPr lang="da-DK" dirty="0"/>
              <a:t>Again </a:t>
            </a:r>
            <a:r>
              <a:rPr lang="da-DK" dirty="0" err="1"/>
              <a:t>changes</a:t>
            </a:r>
            <a:r>
              <a:rPr lang="da-DK" dirty="0"/>
              <a:t> </a:t>
            </a:r>
            <a:r>
              <a:rPr lang="da-DK" dirty="0" err="1"/>
              <a:t>can</a:t>
            </a:r>
            <a:r>
              <a:rPr lang="da-DK" dirty="0"/>
              <a:t> </a:t>
            </a:r>
            <a:r>
              <a:rPr lang="da-DK" dirty="0" err="1"/>
              <a:t>be</a:t>
            </a:r>
            <a:r>
              <a:rPr lang="da-DK" dirty="0"/>
              <a:t> </a:t>
            </a:r>
            <a:r>
              <a:rPr lang="da-DK" dirty="0" err="1"/>
              <a:t>seen</a:t>
            </a:r>
            <a:r>
              <a:rPr lang="da-DK" dirty="0"/>
              <a:t> </a:t>
            </a:r>
            <a:r>
              <a:rPr lang="da-DK" dirty="0" err="1"/>
              <a:t>between</a:t>
            </a:r>
            <a:r>
              <a:rPr lang="da-DK" dirty="0"/>
              <a:t> the model and </a:t>
            </a:r>
            <a:r>
              <a:rPr lang="da-DK" dirty="0" err="1"/>
              <a:t>measured</a:t>
            </a:r>
            <a:r>
              <a:rPr lang="da-DK" dirty="0"/>
              <a:t> data, </a:t>
            </a:r>
            <a:r>
              <a:rPr lang="da-DK" dirty="0" err="1"/>
              <a:t>when</a:t>
            </a:r>
            <a:r>
              <a:rPr lang="da-DK" dirty="0"/>
              <a:t> </a:t>
            </a:r>
            <a:r>
              <a:rPr lang="da-DK" dirty="0" err="1"/>
              <a:t>moving</a:t>
            </a:r>
            <a:r>
              <a:rPr lang="da-DK" dirty="0"/>
              <a:t> </a:t>
            </a:r>
            <a:r>
              <a:rPr lang="da-DK" dirty="0" err="1"/>
              <a:t>away</a:t>
            </a:r>
            <a:r>
              <a:rPr lang="da-DK" dirty="0"/>
              <a:t> from the </a:t>
            </a:r>
            <a:r>
              <a:rPr lang="da-DK" dirty="0" err="1"/>
              <a:t>starting</a:t>
            </a:r>
            <a:r>
              <a:rPr lang="da-DK" dirty="0"/>
              <a:t> point (CV = 60%)</a:t>
            </a:r>
          </a:p>
          <a:p>
            <a:endParaRPr lang="da-DK" dirty="0"/>
          </a:p>
          <a:p>
            <a:r>
              <a:rPr lang="da-DK" dirty="0" err="1"/>
              <a:t>Some</a:t>
            </a:r>
            <a:r>
              <a:rPr lang="da-DK" dirty="0"/>
              <a:t> </a:t>
            </a:r>
            <a:r>
              <a:rPr lang="da-DK" dirty="0" err="1"/>
              <a:t>inaccuracy</a:t>
            </a:r>
            <a:r>
              <a:rPr lang="da-DK" dirty="0"/>
              <a:t> </a:t>
            </a:r>
            <a:r>
              <a:rPr lang="da-DK" dirty="0" err="1"/>
              <a:t>was</a:t>
            </a:r>
            <a:r>
              <a:rPr lang="da-DK" dirty="0"/>
              <a:t> </a:t>
            </a:r>
            <a:r>
              <a:rPr lang="da-DK" dirty="0" err="1"/>
              <a:t>expected</a:t>
            </a:r>
            <a:r>
              <a:rPr lang="da-DK" dirty="0"/>
              <a:t>, but </a:t>
            </a:r>
            <a:r>
              <a:rPr lang="da-DK" dirty="0" err="1"/>
              <a:t>we</a:t>
            </a:r>
            <a:r>
              <a:rPr lang="da-DK" dirty="0"/>
              <a:t> </a:t>
            </a:r>
            <a:r>
              <a:rPr lang="da-DK" dirty="0" err="1"/>
              <a:t>are</a:t>
            </a:r>
            <a:r>
              <a:rPr lang="da-DK" dirty="0"/>
              <a:t> not </a:t>
            </a:r>
            <a:r>
              <a:rPr lang="da-DK" dirty="0" err="1"/>
              <a:t>complete</a:t>
            </a:r>
            <a:r>
              <a:rPr lang="da-DK" dirty="0"/>
              <a:t> sure </a:t>
            </a:r>
            <a:r>
              <a:rPr lang="da-DK" dirty="0" err="1"/>
              <a:t>what</a:t>
            </a:r>
            <a:r>
              <a:rPr lang="da-DK" dirty="0"/>
              <a:t> causes </a:t>
            </a:r>
            <a:r>
              <a:rPr lang="da-DK" dirty="0" err="1"/>
              <a:t>this</a:t>
            </a:r>
            <a:r>
              <a:rPr lang="da-DK" dirty="0"/>
              <a:t>.</a:t>
            </a:r>
          </a:p>
        </p:txBody>
      </p:sp>
    </p:spTree>
    <p:extLst>
      <p:ext uri="{BB962C8B-B14F-4D97-AF65-F5344CB8AC3E}">
        <p14:creationId xmlns:p14="http://schemas.microsoft.com/office/powerpoint/2010/main" val="1384786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1479B6B-3748-4509-B85E-F20A8B499940}"/>
              </a:ext>
            </a:extLst>
          </p:cNvPr>
          <p:cNvSpPr>
            <a:spLocks noGrp="1"/>
          </p:cNvSpPr>
          <p:nvPr>
            <p:ph type="pic" sz="quarter" idx="11"/>
          </p:nvPr>
        </p:nvSpPr>
        <p:spPr/>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p:txBody>
          <a:bodyPr/>
          <a:lstStyle/>
          <a:p>
            <a:r>
              <a:rPr lang="en-US" dirty="0"/>
              <a:t>Dynamic Modelling</a:t>
            </a:r>
          </a:p>
        </p:txBody>
      </p:sp>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4294967295"/>
          </p:nvPr>
        </p:nvSpPr>
        <p:spPr>
          <a:xfrm>
            <a:off x="11620500" y="593725"/>
            <a:ext cx="571500" cy="227013"/>
          </a:xfrm>
        </p:spPr>
        <p:txBody>
          <a:bodyPr/>
          <a:lstStyle/>
          <a:p>
            <a:fld id="{D8D877B3-D348-4611-9BDB-C5374591D951}" type="slidenum">
              <a:rPr lang="en-US" smtClean="0"/>
              <a:pPr/>
              <a:t>11</a:t>
            </a:fld>
            <a:endParaRPr lang="en-US" dirty="0"/>
          </a:p>
        </p:txBody>
      </p:sp>
    </p:spTree>
    <p:extLst>
      <p:ext uri="{BB962C8B-B14F-4D97-AF65-F5344CB8AC3E}">
        <p14:creationId xmlns:p14="http://schemas.microsoft.com/office/powerpoint/2010/main" val="109540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3707E8-F6BF-48DB-AC6B-96F6F1360D24}"/>
              </a:ext>
            </a:extLst>
          </p:cNvPr>
          <p:cNvSpPr>
            <a:spLocks noGrp="1"/>
          </p:cNvSpPr>
          <p:nvPr>
            <p:ph type="pic" sz="quarter" idx="11"/>
          </p:nvPr>
        </p:nvSpPr>
        <p:spPr>
          <a:xfrm>
            <a:off x="4784871" y="0"/>
            <a:ext cx="7464879" cy="6858000"/>
          </a:xfrm>
        </p:spPr>
      </p:sp>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12</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p:txBody>
          <a:bodyPr/>
          <a:lstStyle/>
          <a:p>
            <a:r>
              <a:rPr lang="en-US" dirty="0"/>
              <a:t>Unit Step Response</a:t>
            </a:r>
          </a:p>
        </p:txBody>
      </p:sp>
      <p:sp>
        <p:nvSpPr>
          <p:cNvPr id="6" name="Text Placeholder 5">
            <a:extLst>
              <a:ext uri="{FF2B5EF4-FFF2-40B4-BE49-F238E27FC236}">
                <a16:creationId xmlns:a16="http://schemas.microsoft.com/office/drawing/2014/main" id="{A66E123B-CB7D-4553-9CBF-684FF4671666}"/>
              </a:ext>
            </a:extLst>
          </p:cNvPr>
          <p:cNvSpPr>
            <a:spLocks noGrp="1"/>
          </p:cNvSpPr>
          <p:nvPr>
            <p:ph type="body" sz="quarter" idx="12"/>
          </p:nvPr>
        </p:nvSpPr>
        <p:spPr>
          <a:xfrm>
            <a:off x="587376" y="2143357"/>
            <a:ext cx="3718698" cy="2575599"/>
          </a:xfrm>
        </p:spPr>
        <p:txBody>
          <a:bodyPr>
            <a:normAutofit/>
          </a:bodyPr>
          <a:lstStyle/>
          <a:p>
            <a:r>
              <a:rPr lang="en-US" dirty="0"/>
              <a:t>Process Reaction Curve</a:t>
            </a:r>
          </a:p>
          <a:p>
            <a:pPr>
              <a:buFont typeface="Arial" panose="020B0604020202020204" pitchFamily="34" charset="0"/>
              <a:buChar char="•"/>
            </a:pPr>
            <a:r>
              <a:rPr lang="en-US" dirty="0"/>
              <a:t>give a unit step input to the system</a:t>
            </a:r>
          </a:p>
          <a:p>
            <a:pPr>
              <a:buFont typeface="Arial" panose="020B0604020202020204" pitchFamily="34" charset="0"/>
              <a:buChar char="•"/>
            </a:pPr>
            <a:r>
              <a:rPr lang="en-US" dirty="0"/>
              <a:t>obtain process reaction curve</a:t>
            </a:r>
          </a:p>
          <a:p>
            <a:pPr>
              <a:buFont typeface="Arial" panose="020B0604020202020204" pitchFamily="34" charset="0"/>
              <a:buChar char="•"/>
            </a:pPr>
            <a:r>
              <a:rPr lang="en-US" dirty="0"/>
              <a:t>determine variables </a:t>
            </a:r>
          </a:p>
          <a:p>
            <a:pPr>
              <a:buFont typeface="Arial" panose="020B0604020202020204" pitchFamily="34" charset="0"/>
              <a:buChar char="•"/>
            </a:pPr>
            <a:r>
              <a:rPr lang="en-US" dirty="0"/>
              <a:t>model the system according to the transfer function</a:t>
            </a:r>
          </a:p>
          <a:p>
            <a:pPr>
              <a:buFont typeface="Arial" panose="020B0604020202020204" pitchFamily="34" charset="0"/>
              <a:buChar char="•"/>
            </a:pPr>
            <a:endParaRPr lang="en-US" dirty="0"/>
          </a:p>
          <a:p>
            <a:pPr marL="0" indent="0">
              <a:buNone/>
            </a:pPr>
            <a:r>
              <a:rPr lang="en-US" dirty="0"/>
              <a:t>	</a:t>
            </a:r>
          </a:p>
        </p:txBody>
      </p:sp>
      <p:pic>
        <p:nvPicPr>
          <p:cNvPr id="7" name="Picture 6">
            <a:extLst>
              <a:ext uri="{FF2B5EF4-FFF2-40B4-BE49-F238E27FC236}">
                <a16:creationId xmlns:a16="http://schemas.microsoft.com/office/drawing/2014/main" id="{FAE141EE-6EA3-4D63-95A7-E8CAF906E08B}"/>
              </a:ext>
            </a:extLst>
          </p:cNvPr>
          <p:cNvPicPr>
            <a:picLocks noChangeAspect="1"/>
          </p:cNvPicPr>
          <p:nvPr/>
        </p:nvPicPr>
        <p:blipFill>
          <a:blip r:embed="rId3"/>
          <a:stretch>
            <a:fillRect/>
          </a:stretch>
        </p:blipFill>
        <p:spPr>
          <a:xfrm>
            <a:off x="5148168" y="1673295"/>
            <a:ext cx="6622784" cy="3511409"/>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50F108AE-9537-49FA-AE8D-62C75B981794}"/>
                  </a:ext>
                </a:extLst>
              </p:cNvPr>
              <p:cNvSpPr txBox="1"/>
              <p:nvPr/>
            </p:nvSpPr>
            <p:spPr>
              <a:xfrm>
                <a:off x="1427183" y="4796518"/>
                <a:ext cx="1643847" cy="6808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𝑌</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num>
                        <m:den>
                          <m:r>
                            <a:rPr lang="en-US" b="0" i="1" smtClean="0">
                              <a:latin typeface="Cambria Math" panose="02040503050406030204" pitchFamily="18" charset="0"/>
                            </a:rPr>
                            <m:t>𝑈</m:t>
                          </m:r>
                          <m:r>
                            <a:rPr lang="en-US" b="0" i="1" smtClean="0">
                              <a:latin typeface="Cambria Math" panose="02040503050406030204" pitchFamily="18" charset="0"/>
                            </a:rPr>
                            <m:t>(</m:t>
                          </m:r>
                          <m:r>
                            <a:rPr lang="en-US" b="0" i="1" smtClean="0">
                              <a:latin typeface="Cambria Math" panose="02040503050406030204" pitchFamily="18" charset="0"/>
                            </a:rPr>
                            <m:t>𝑠</m:t>
                          </m:r>
                          <m:r>
                            <a:rPr lang="en-US" b="0" i="1" smtClean="0">
                              <a:latin typeface="Cambria Math" panose="02040503050406030204" pitchFamily="18" charset="0"/>
                            </a:rPr>
                            <m:t>)</m:t>
                          </m:r>
                        </m:den>
                      </m:f>
                      <m:r>
                        <a:rPr lang="en-US" b="0" i="1" smtClean="0">
                          <a:latin typeface="Cambria Math" panose="02040503050406030204" pitchFamily="18" charset="0"/>
                        </a:rPr>
                        <m:t> = </m:t>
                      </m:r>
                      <m:f>
                        <m:fPr>
                          <m:ctrlPr>
                            <a:rPr lang="en-US" b="0" i="1" smtClean="0">
                              <a:latin typeface="Cambria Math" panose="02040503050406030204" pitchFamily="18" charset="0"/>
                            </a:rPr>
                          </m:ctrlPr>
                        </m:fPr>
                        <m:num>
                          <m:r>
                            <a:rPr lang="en-US" b="0" i="1" smtClean="0">
                              <a:latin typeface="Cambria Math" panose="02040503050406030204" pitchFamily="18" charset="0"/>
                            </a:rPr>
                            <m:t>𝐴</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𝑠</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𝑡</m:t>
                                  </m:r>
                                </m:e>
                                <m:sub>
                                  <m:r>
                                    <a:rPr lang="en-US" b="0" i="1" smtClean="0">
                                      <a:latin typeface="Cambria Math" panose="02040503050406030204" pitchFamily="18" charset="0"/>
                                    </a:rPr>
                                    <m:t>𝑑</m:t>
                                  </m:r>
                                </m:sub>
                                <m:sup/>
                              </m:sSubSup>
                            </m:sup>
                          </m:sSup>
                        </m:num>
                        <m:den>
                          <m:r>
                            <m:rPr>
                              <m:sty m:val="p"/>
                            </m:rPr>
                            <a:rPr lang="el-GR" b="0" i="1" smtClean="0">
                              <a:latin typeface="Cambria Math" panose="02040503050406030204" pitchFamily="18" charset="0"/>
                            </a:rPr>
                            <m:t>τ</m:t>
                          </m:r>
                          <m:r>
                            <a:rPr lang="en-US" b="0" i="1" smtClean="0">
                              <a:latin typeface="Cambria Math" panose="02040503050406030204" pitchFamily="18" charset="0"/>
                            </a:rPr>
                            <m:t>𝑠</m:t>
                          </m:r>
                          <m:r>
                            <a:rPr lang="en-US" b="0" i="1" smtClean="0">
                              <a:latin typeface="Cambria Math" panose="02040503050406030204" pitchFamily="18" charset="0"/>
                            </a:rPr>
                            <m:t>+1</m:t>
                          </m:r>
                        </m:den>
                      </m:f>
                    </m:oMath>
                  </m:oMathPara>
                </a14:m>
                <a:endParaRPr lang="en-US" dirty="0"/>
              </a:p>
            </p:txBody>
          </p:sp>
        </mc:Choice>
        <mc:Fallback xmlns="">
          <p:sp>
            <p:nvSpPr>
              <p:cNvPr id="8" name="TextBox 7">
                <a:extLst>
                  <a:ext uri="{FF2B5EF4-FFF2-40B4-BE49-F238E27FC236}">
                    <a16:creationId xmlns:a16="http://schemas.microsoft.com/office/drawing/2014/main" id="{50F108AE-9537-49FA-AE8D-62C75B981794}"/>
                  </a:ext>
                </a:extLst>
              </p:cNvPr>
              <p:cNvSpPr txBox="1">
                <a:spLocks noRot="1" noChangeAspect="1" noMove="1" noResize="1" noEditPoints="1" noAdjustHandles="1" noChangeArrowheads="1" noChangeShapeType="1" noTextEdit="1"/>
              </p:cNvSpPr>
              <p:nvPr/>
            </p:nvSpPr>
            <p:spPr>
              <a:xfrm>
                <a:off x="1427183" y="4796518"/>
                <a:ext cx="1643847" cy="680892"/>
              </a:xfrm>
              <a:prstGeom prst="rect">
                <a:avLst/>
              </a:prstGeom>
              <a:blipFill>
                <a:blip r:embed="rId4"/>
                <a:stretch>
                  <a:fillRect/>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5CDB77A9-5119-48CA-9E6F-B3F429DD3123}"/>
              </a:ext>
            </a:extLst>
          </p:cNvPr>
          <p:cNvSpPr txBox="1"/>
          <p:nvPr/>
        </p:nvSpPr>
        <p:spPr>
          <a:xfrm>
            <a:off x="7252954" y="5383056"/>
            <a:ext cx="2528712" cy="369332"/>
          </a:xfrm>
          <a:prstGeom prst="rect">
            <a:avLst/>
          </a:prstGeom>
          <a:noFill/>
        </p:spPr>
        <p:txBody>
          <a:bodyPr wrap="square" rtlCol="0">
            <a:spAutoFit/>
          </a:bodyPr>
          <a:lstStyle/>
          <a:p>
            <a:pPr algn="ctr"/>
            <a:r>
              <a:rPr lang="en-US" dirty="0"/>
              <a:t>Step Response</a:t>
            </a:r>
          </a:p>
        </p:txBody>
      </p:sp>
    </p:spTree>
    <p:extLst>
      <p:ext uri="{BB962C8B-B14F-4D97-AF65-F5344CB8AC3E}">
        <p14:creationId xmlns:p14="http://schemas.microsoft.com/office/powerpoint/2010/main" val="29492690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3707E8-F6BF-48DB-AC6B-96F6F1360D24}"/>
              </a:ext>
            </a:extLst>
          </p:cNvPr>
          <p:cNvSpPr>
            <a:spLocks noGrp="1"/>
          </p:cNvSpPr>
          <p:nvPr>
            <p:ph type="pic" sz="quarter" idx="11"/>
          </p:nvPr>
        </p:nvSpPr>
        <p:spPr>
          <a:xfrm>
            <a:off x="4784871" y="0"/>
            <a:ext cx="7464879" cy="6858000"/>
          </a:xfrm>
        </p:spPr>
      </p:sp>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13</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p:txBody>
          <a:bodyPr/>
          <a:lstStyle/>
          <a:p>
            <a:r>
              <a:rPr lang="en-US" dirty="0"/>
              <a:t>Unit Step Response</a:t>
            </a:r>
          </a:p>
        </p:txBody>
      </p:sp>
      <mc:AlternateContent xmlns:mc="http://schemas.openxmlformats.org/markup-compatibility/2006" xmlns:a14="http://schemas.microsoft.com/office/drawing/2010/main">
        <mc:Choice Requires="a14">
          <p:sp>
            <p:nvSpPr>
              <p:cNvPr id="6" name="Text Placeholder 5">
                <a:extLst>
                  <a:ext uri="{FF2B5EF4-FFF2-40B4-BE49-F238E27FC236}">
                    <a16:creationId xmlns:a16="http://schemas.microsoft.com/office/drawing/2014/main" id="{A66E123B-CB7D-4553-9CBF-684FF4671666}"/>
                  </a:ext>
                </a:extLst>
              </p:cNvPr>
              <p:cNvSpPr>
                <a:spLocks noGrp="1"/>
              </p:cNvSpPr>
              <p:nvPr>
                <p:ph type="body" sz="quarter" idx="12"/>
              </p:nvPr>
            </p:nvSpPr>
            <p:spPr>
              <a:xfrm>
                <a:off x="587376" y="2143358"/>
                <a:ext cx="3718698" cy="3612463"/>
              </a:xfrm>
            </p:spPr>
            <p:txBody>
              <a:bodyPr>
                <a:normAutofit/>
              </a:bodyPr>
              <a:lstStyle/>
              <a:p>
                <a:r>
                  <a:rPr lang="en-US" dirty="0"/>
                  <a:t>Process Reaction Curve</a:t>
                </a:r>
              </a:p>
              <a:p>
                <a:pPr>
                  <a:buFont typeface="Arial" panose="020B0604020202020204" pitchFamily="34" charset="0"/>
                  <a:buChar char="•"/>
                </a:pPr>
                <a:r>
                  <a:rPr lang="en-US" dirty="0"/>
                  <a:t>give a unit step input to the system</a:t>
                </a:r>
              </a:p>
              <a:p>
                <a:pPr>
                  <a:buFont typeface="Arial" panose="020B0604020202020204" pitchFamily="34" charset="0"/>
                  <a:buChar char="•"/>
                </a:pPr>
                <a:r>
                  <a:rPr lang="en-US" dirty="0"/>
                  <a:t>obtain process reaction curve</a:t>
                </a:r>
              </a:p>
              <a:p>
                <a:pPr>
                  <a:buFont typeface="Arial" panose="020B0604020202020204" pitchFamily="34" charset="0"/>
                  <a:buChar char="•"/>
                </a:pPr>
                <a:r>
                  <a:rPr lang="en-US" dirty="0"/>
                  <a:t>determine variables </a:t>
                </a:r>
              </a:p>
              <a:p>
                <a:pPr>
                  <a:buFont typeface="Arial" panose="020B0604020202020204" pitchFamily="34" charset="0"/>
                  <a:buChar char="•"/>
                </a:pPr>
                <a:r>
                  <a:rPr lang="en-US" dirty="0"/>
                  <a:t>model the system according to the transfer function</a:t>
                </a:r>
              </a:p>
              <a:p>
                <a:pPr>
                  <a:buFont typeface="Arial" panose="020B0604020202020204" pitchFamily="34" charset="0"/>
                  <a:buChar char="•"/>
                </a:pPr>
                <a:endParaRPr lang="en-US" dirty="0"/>
              </a:p>
              <a:p>
                <a:pPr>
                  <a:buFont typeface="Arial" panose="020B0604020202020204" pitchFamily="34" charset="0"/>
                  <a:buChar char="•"/>
                </a:pPr>
                <a:r>
                  <a:rPr lang="en-US" dirty="0"/>
                  <a:t>R = 2.0236</a:t>
                </a:r>
              </a:p>
              <a:p>
                <a:pPr>
                  <a:buFont typeface="Arial" panose="020B0604020202020204" pitchFamily="34" charset="0"/>
                  <a:buChar char="•"/>
                </a:pPr>
                <a:r>
                  <a:rPr lang="en-US" dirty="0"/>
                  <a:t>L =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𝑑</m:t>
                        </m:r>
                      </m:sub>
                    </m:sSub>
                  </m:oMath>
                </a14:m>
                <a:r>
                  <a:rPr lang="en-US" dirty="0"/>
                  <a:t> = 0.75</a:t>
                </a:r>
              </a:p>
              <a:p>
                <a:pPr>
                  <a:buFont typeface="Arial" panose="020B0604020202020204" pitchFamily="34" charset="0"/>
                  <a:buChar char="•"/>
                </a:pPr>
                <a:r>
                  <a:rPr lang="en-US" dirty="0"/>
                  <a:t>A =  2.2</a:t>
                </a:r>
              </a:p>
            </p:txBody>
          </p:sp>
        </mc:Choice>
        <mc:Fallback xmlns="">
          <p:sp>
            <p:nvSpPr>
              <p:cNvPr id="6" name="Text Placeholder 5">
                <a:extLst>
                  <a:ext uri="{FF2B5EF4-FFF2-40B4-BE49-F238E27FC236}">
                    <a16:creationId xmlns:a16="http://schemas.microsoft.com/office/drawing/2014/main" id="{A66E123B-CB7D-4553-9CBF-684FF4671666}"/>
                  </a:ext>
                </a:extLst>
              </p:cNvPr>
              <p:cNvSpPr>
                <a:spLocks noGrp="1" noRot="1" noChangeAspect="1" noMove="1" noResize="1" noEditPoints="1" noAdjustHandles="1" noChangeArrowheads="1" noChangeShapeType="1" noTextEdit="1"/>
              </p:cNvSpPr>
              <p:nvPr>
                <p:ph type="body" sz="quarter" idx="12"/>
              </p:nvPr>
            </p:nvSpPr>
            <p:spPr>
              <a:xfrm>
                <a:off x="587376" y="2143358"/>
                <a:ext cx="3718698" cy="3612463"/>
              </a:xfrm>
              <a:blipFill>
                <a:blip r:embed="rId3"/>
                <a:stretch>
                  <a:fillRect l="-3115" t="-507"/>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FAE141EE-6EA3-4D63-95A7-E8CAF906E08B}"/>
              </a:ext>
            </a:extLst>
          </p:cNvPr>
          <p:cNvPicPr>
            <a:picLocks noChangeAspect="1"/>
          </p:cNvPicPr>
          <p:nvPr/>
        </p:nvPicPr>
        <p:blipFill>
          <a:blip r:embed="rId4"/>
          <a:stretch>
            <a:fillRect/>
          </a:stretch>
        </p:blipFill>
        <p:spPr>
          <a:xfrm>
            <a:off x="5148168" y="1673295"/>
            <a:ext cx="6622784" cy="3511409"/>
          </a:xfrm>
          <a:prstGeom prst="rect">
            <a:avLst/>
          </a:prstGeom>
        </p:spPr>
      </p:pic>
      <p:sp>
        <p:nvSpPr>
          <p:cNvPr id="8" name="TextBox 7">
            <a:extLst>
              <a:ext uri="{FF2B5EF4-FFF2-40B4-BE49-F238E27FC236}">
                <a16:creationId xmlns:a16="http://schemas.microsoft.com/office/drawing/2014/main" id="{7D5D10BE-199D-4344-B4CA-30357455483D}"/>
              </a:ext>
            </a:extLst>
          </p:cNvPr>
          <p:cNvSpPr txBox="1"/>
          <p:nvPr/>
        </p:nvSpPr>
        <p:spPr>
          <a:xfrm>
            <a:off x="7252954" y="5386489"/>
            <a:ext cx="2528712" cy="369332"/>
          </a:xfrm>
          <a:prstGeom prst="rect">
            <a:avLst/>
          </a:prstGeom>
          <a:noFill/>
        </p:spPr>
        <p:txBody>
          <a:bodyPr wrap="square" rtlCol="0">
            <a:spAutoFit/>
          </a:bodyPr>
          <a:lstStyle/>
          <a:p>
            <a:pPr algn="ctr"/>
            <a:r>
              <a:rPr lang="en-US" dirty="0"/>
              <a:t>Step Response</a:t>
            </a:r>
          </a:p>
        </p:txBody>
      </p:sp>
    </p:spTree>
    <p:extLst>
      <p:ext uri="{BB962C8B-B14F-4D97-AF65-F5344CB8AC3E}">
        <p14:creationId xmlns:p14="http://schemas.microsoft.com/office/powerpoint/2010/main" val="1540704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3707E8-F6BF-48DB-AC6B-96F6F1360D24}"/>
              </a:ext>
            </a:extLst>
          </p:cNvPr>
          <p:cNvSpPr>
            <a:spLocks noGrp="1"/>
          </p:cNvSpPr>
          <p:nvPr>
            <p:ph type="pic" sz="quarter" idx="11"/>
          </p:nvPr>
        </p:nvSpPr>
        <p:spPr>
          <a:xfrm>
            <a:off x="4784871" y="0"/>
            <a:ext cx="7464879" cy="6858000"/>
          </a:xfrm>
        </p:spPr>
      </p:sp>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14</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p:txBody>
          <a:bodyPr/>
          <a:lstStyle/>
          <a:p>
            <a:r>
              <a:rPr lang="en-US" dirty="0"/>
              <a:t>Ziegler-Nichols</a:t>
            </a:r>
          </a:p>
        </p:txBody>
      </p:sp>
      <p:pic>
        <p:nvPicPr>
          <p:cNvPr id="7" name="Picture 6">
            <a:extLst>
              <a:ext uri="{FF2B5EF4-FFF2-40B4-BE49-F238E27FC236}">
                <a16:creationId xmlns:a16="http://schemas.microsoft.com/office/drawing/2014/main" id="{FAE141EE-6EA3-4D63-95A7-E8CAF906E08B}"/>
              </a:ext>
            </a:extLst>
          </p:cNvPr>
          <p:cNvPicPr>
            <a:picLocks noChangeAspect="1"/>
          </p:cNvPicPr>
          <p:nvPr/>
        </p:nvPicPr>
        <p:blipFill>
          <a:blip r:embed="rId3"/>
          <a:stretch>
            <a:fillRect/>
          </a:stretch>
        </p:blipFill>
        <p:spPr>
          <a:xfrm>
            <a:off x="5148168" y="1673295"/>
            <a:ext cx="6622784" cy="3511409"/>
          </a:xfrm>
          <a:prstGeom prst="rect">
            <a:avLst/>
          </a:prstGeom>
        </p:spPr>
      </p:pic>
      <mc:AlternateContent xmlns:mc="http://schemas.openxmlformats.org/markup-compatibility/2006" xmlns:a14="http://schemas.microsoft.com/office/drawing/2010/main">
        <mc:Choice Requires="a14">
          <p:graphicFrame>
            <p:nvGraphicFramePr>
              <p:cNvPr id="9" name="Table 8">
                <a:extLst>
                  <a:ext uri="{FF2B5EF4-FFF2-40B4-BE49-F238E27FC236}">
                    <a16:creationId xmlns:a16="http://schemas.microsoft.com/office/drawing/2014/main" id="{4874680A-5D24-4508-9499-E73C4383A4A2}"/>
                  </a:ext>
                </a:extLst>
              </p:cNvPr>
              <p:cNvGraphicFramePr>
                <a:graphicFrameLocks noGrp="1"/>
              </p:cNvGraphicFramePr>
              <p:nvPr>
                <p:extLst/>
              </p:nvPr>
            </p:nvGraphicFramePr>
            <p:xfrm>
              <a:off x="194053" y="2249970"/>
              <a:ext cx="4409170" cy="2358058"/>
            </p:xfrm>
            <a:graphic>
              <a:graphicData uri="http://schemas.openxmlformats.org/drawingml/2006/table">
                <a:tbl>
                  <a:tblPr firstRow="1" bandRow="1">
                    <a:tableStyleId>{5C22544A-7EE6-4342-B048-85BDC9FD1C3A}</a:tableStyleId>
                  </a:tblPr>
                  <a:tblGrid>
                    <a:gridCol w="2204585">
                      <a:extLst>
                        <a:ext uri="{9D8B030D-6E8A-4147-A177-3AD203B41FA5}">
                          <a16:colId xmlns:a16="http://schemas.microsoft.com/office/drawing/2014/main" val="674237016"/>
                        </a:ext>
                      </a:extLst>
                    </a:gridCol>
                    <a:gridCol w="2204585">
                      <a:extLst>
                        <a:ext uri="{9D8B030D-6E8A-4147-A177-3AD203B41FA5}">
                          <a16:colId xmlns:a16="http://schemas.microsoft.com/office/drawing/2014/main" val="873596348"/>
                        </a:ext>
                      </a:extLst>
                    </a:gridCol>
                  </a:tblGrid>
                  <a:tr h="401789">
                    <a:tc>
                      <a:txBody>
                        <a:bodyPr/>
                        <a:lstStyle/>
                        <a:p>
                          <a:pPr algn="ctr"/>
                          <a:r>
                            <a:rPr lang="en-US" dirty="0"/>
                            <a:t>Type of Controller</a:t>
                          </a:r>
                        </a:p>
                      </a:txBody>
                      <a:tcPr/>
                    </a:tc>
                    <a:tc>
                      <a:txBody>
                        <a:bodyPr/>
                        <a:lstStyle/>
                        <a:p>
                          <a:pPr algn="ctr"/>
                          <a:r>
                            <a:rPr lang="en-US" dirty="0"/>
                            <a:t>Optimum Gain</a:t>
                          </a:r>
                        </a:p>
                      </a:txBody>
                      <a:tcPr/>
                    </a:tc>
                    <a:extLst>
                      <a:ext uri="{0D108BD9-81ED-4DB2-BD59-A6C34878D82A}">
                        <a16:rowId xmlns:a16="http://schemas.microsoft.com/office/drawing/2014/main" val="264121027"/>
                      </a:ext>
                    </a:extLst>
                  </a:tr>
                  <a:tr h="401789">
                    <a:tc>
                      <a:txBody>
                        <a:bodyPr/>
                        <a:lstStyle/>
                        <a:p>
                          <a:pPr algn="ctr"/>
                          <a:r>
                            <a:rPr lang="en-US" dirty="0"/>
                            <a:t>P</a:t>
                          </a:r>
                        </a:p>
                      </a:txBody>
                      <a:tcPr/>
                    </a:tc>
                    <a:tc>
                      <a:txBody>
                        <a:bodyPr/>
                        <a:lstStyle/>
                        <a:p>
                          <a:pPr algn="ctr"/>
                          <a14:m>
                            <m:oMathPara xmlns:m="http://schemas.openxmlformats.org/officeDocument/2006/math">
                              <m:oMathParaPr>
                                <m:jc m:val="center"/>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𝑃</m:t>
                                    </m:r>
                                  </m:sub>
                                </m:sSub>
                                <m:r>
                                  <a:rPr lang="en-US" b="0" i="1" smtClean="0">
                                    <a:latin typeface="Cambria Math" panose="02040503050406030204" pitchFamily="18" charset="0"/>
                                  </a:rPr>
                                  <m:t>=1/</m:t>
                                </m:r>
                                <m:r>
                                  <a:rPr lang="en-US" b="0" i="1" smtClean="0">
                                    <a:latin typeface="Cambria Math" panose="02040503050406030204" pitchFamily="18" charset="0"/>
                                  </a:rPr>
                                  <m:t>𝑅𝐿</m:t>
                                </m:r>
                              </m:oMath>
                            </m:oMathPara>
                          </a14:m>
                          <a:endParaRPr lang="en-US" dirty="0"/>
                        </a:p>
                      </a:txBody>
                      <a:tcPr/>
                    </a:tc>
                    <a:extLst>
                      <a:ext uri="{0D108BD9-81ED-4DB2-BD59-A6C34878D82A}">
                        <a16:rowId xmlns:a16="http://schemas.microsoft.com/office/drawing/2014/main" val="2119237941"/>
                      </a:ext>
                    </a:extLst>
                  </a:tr>
                  <a:tr h="401789">
                    <a:tc>
                      <a:txBody>
                        <a:bodyPr/>
                        <a:lstStyle/>
                        <a:p>
                          <a:pPr algn="ctr"/>
                          <a:r>
                            <a:rPr lang="en-US" dirty="0"/>
                            <a:t>PI</a:t>
                          </a:r>
                        </a:p>
                      </a:txBody>
                      <a:tcPr/>
                    </a:tc>
                    <a:tc>
                      <a:txBody>
                        <a:bodyPr/>
                        <a:lstStyle/>
                        <a:p>
                          <a:pPr algn="ct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𝑃</m:t>
                                    </m:r>
                                  </m:sub>
                                </m:sSub>
                                <m:r>
                                  <a:rPr lang="en-US" b="0" i="1" smtClean="0">
                                    <a:latin typeface="Cambria Math" panose="02040503050406030204" pitchFamily="18" charset="0"/>
                                  </a:rPr>
                                  <m:t>=0.9/</m:t>
                                </m:r>
                                <m:r>
                                  <a:rPr lang="en-US" b="0" i="1" smtClean="0">
                                    <a:latin typeface="Cambria Math" panose="02040503050406030204" pitchFamily="18" charset="0"/>
                                  </a:rPr>
                                  <m:t>𝑅𝐿</m:t>
                                </m:r>
                              </m:oMath>
                            </m:oMathPara>
                          </a14:m>
                          <a:endParaRPr lang="en-US" dirty="0"/>
                        </a:p>
                        <a:p>
                          <a:pPr algn="ct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𝐼</m:t>
                                    </m:r>
                                  </m:sub>
                                </m:sSub>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/0.3</m:t>
                                </m:r>
                              </m:oMath>
                            </m:oMathPara>
                          </a14:m>
                          <a:endParaRPr lang="en-US" dirty="0"/>
                        </a:p>
                      </a:txBody>
                      <a:tcPr/>
                    </a:tc>
                    <a:extLst>
                      <a:ext uri="{0D108BD9-81ED-4DB2-BD59-A6C34878D82A}">
                        <a16:rowId xmlns:a16="http://schemas.microsoft.com/office/drawing/2014/main" val="2875168811"/>
                      </a:ext>
                    </a:extLst>
                  </a:tr>
                  <a:tr h="401789">
                    <a:tc>
                      <a:txBody>
                        <a:bodyPr/>
                        <a:lstStyle/>
                        <a:p>
                          <a:pPr algn="ctr"/>
                          <a:r>
                            <a:rPr lang="en-US" dirty="0"/>
                            <a:t>PID</a:t>
                          </a:r>
                        </a:p>
                      </a:txBody>
                      <a:tcPr/>
                    </a:tc>
                    <a:tc>
                      <a:txBody>
                        <a:bodyPr/>
                        <a:lstStyle/>
                        <a:p>
                          <a:pPr algn="ct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𝑃</m:t>
                                    </m:r>
                                  </m:sub>
                                </m:sSub>
                                <m:r>
                                  <a:rPr lang="en-US" b="0" i="1" smtClean="0">
                                    <a:latin typeface="Cambria Math" panose="02040503050406030204" pitchFamily="18" charset="0"/>
                                  </a:rPr>
                                  <m:t>=1.2/</m:t>
                                </m:r>
                                <m:r>
                                  <a:rPr lang="en-US" b="0" i="1" smtClean="0">
                                    <a:latin typeface="Cambria Math" panose="02040503050406030204" pitchFamily="18" charset="0"/>
                                  </a:rPr>
                                  <m:t>𝑅𝐿</m:t>
                                </m:r>
                              </m:oMath>
                            </m:oMathPara>
                          </a14:m>
                          <a:endParaRPr lang="en-US" dirty="0"/>
                        </a:p>
                        <a:p>
                          <a:pPr algn="ct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𝐼</m:t>
                                    </m:r>
                                  </m:sub>
                                </m:sSub>
                                <m:r>
                                  <a:rPr lang="en-US" b="0" i="1" smtClean="0">
                                    <a:latin typeface="Cambria Math" panose="02040503050406030204" pitchFamily="18" charset="0"/>
                                  </a:rPr>
                                  <m:t>=2</m:t>
                                </m:r>
                                <m:r>
                                  <a:rPr lang="en-US" b="0" i="1" smtClean="0">
                                    <a:latin typeface="Cambria Math" panose="02040503050406030204" pitchFamily="18" charset="0"/>
                                  </a:rPr>
                                  <m:t>𝐿</m:t>
                                </m:r>
                              </m:oMath>
                            </m:oMathPara>
                          </a14:m>
                          <a:endParaRPr lang="en-US" dirty="0"/>
                        </a:p>
                        <a:p>
                          <a:pPr algn="ct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𝐷</m:t>
                                    </m:r>
                                  </m:sub>
                                </m:sSub>
                                <m:r>
                                  <a:rPr lang="en-US" b="0" i="1" smtClean="0">
                                    <a:latin typeface="Cambria Math" panose="02040503050406030204" pitchFamily="18" charset="0"/>
                                  </a:rPr>
                                  <m:t>=0.5</m:t>
                                </m:r>
                                <m:r>
                                  <a:rPr lang="en-US" b="0" i="1" smtClean="0">
                                    <a:latin typeface="Cambria Math" panose="02040503050406030204" pitchFamily="18" charset="0"/>
                                  </a:rPr>
                                  <m:t>𝐿</m:t>
                                </m:r>
                              </m:oMath>
                            </m:oMathPara>
                          </a14:m>
                          <a:endParaRPr lang="en-US" dirty="0"/>
                        </a:p>
                      </a:txBody>
                      <a:tcPr/>
                    </a:tc>
                    <a:extLst>
                      <a:ext uri="{0D108BD9-81ED-4DB2-BD59-A6C34878D82A}">
                        <a16:rowId xmlns:a16="http://schemas.microsoft.com/office/drawing/2014/main" val="1420692654"/>
                      </a:ext>
                    </a:extLst>
                  </a:tr>
                </a:tbl>
              </a:graphicData>
            </a:graphic>
          </p:graphicFrame>
        </mc:Choice>
        <mc:Fallback xmlns="">
          <p:graphicFrame>
            <p:nvGraphicFramePr>
              <p:cNvPr id="9" name="Table 8">
                <a:extLst>
                  <a:ext uri="{FF2B5EF4-FFF2-40B4-BE49-F238E27FC236}">
                    <a16:creationId xmlns:a16="http://schemas.microsoft.com/office/drawing/2014/main" id="{4874680A-5D24-4508-9499-E73C4383A4A2}"/>
                  </a:ext>
                </a:extLst>
              </p:cNvPr>
              <p:cNvGraphicFramePr>
                <a:graphicFrameLocks noGrp="1"/>
              </p:cNvGraphicFramePr>
              <p:nvPr>
                <p:extLst>
                  <p:ext uri="{D42A27DB-BD31-4B8C-83A1-F6EECF244321}">
                    <p14:modId xmlns:p14="http://schemas.microsoft.com/office/powerpoint/2010/main" val="3447381556"/>
                  </p:ext>
                </p:extLst>
              </p:nvPr>
            </p:nvGraphicFramePr>
            <p:xfrm>
              <a:off x="194053" y="2249970"/>
              <a:ext cx="4409170" cy="2358058"/>
            </p:xfrm>
            <a:graphic>
              <a:graphicData uri="http://schemas.openxmlformats.org/drawingml/2006/table">
                <a:tbl>
                  <a:tblPr firstRow="1" bandRow="1">
                    <a:tableStyleId>{5C22544A-7EE6-4342-B048-85BDC9FD1C3A}</a:tableStyleId>
                  </a:tblPr>
                  <a:tblGrid>
                    <a:gridCol w="2204585">
                      <a:extLst>
                        <a:ext uri="{9D8B030D-6E8A-4147-A177-3AD203B41FA5}">
                          <a16:colId xmlns:a16="http://schemas.microsoft.com/office/drawing/2014/main" val="674237016"/>
                        </a:ext>
                      </a:extLst>
                    </a:gridCol>
                    <a:gridCol w="2204585">
                      <a:extLst>
                        <a:ext uri="{9D8B030D-6E8A-4147-A177-3AD203B41FA5}">
                          <a16:colId xmlns:a16="http://schemas.microsoft.com/office/drawing/2014/main" val="873596348"/>
                        </a:ext>
                      </a:extLst>
                    </a:gridCol>
                  </a:tblGrid>
                  <a:tr h="401789">
                    <a:tc>
                      <a:txBody>
                        <a:bodyPr/>
                        <a:lstStyle/>
                        <a:p>
                          <a:pPr algn="ctr"/>
                          <a:r>
                            <a:rPr lang="en-US" dirty="0"/>
                            <a:t>Type of Controller</a:t>
                          </a:r>
                        </a:p>
                      </a:txBody>
                      <a:tcPr/>
                    </a:tc>
                    <a:tc>
                      <a:txBody>
                        <a:bodyPr/>
                        <a:lstStyle/>
                        <a:p>
                          <a:pPr algn="ctr"/>
                          <a:r>
                            <a:rPr lang="en-US" dirty="0"/>
                            <a:t>Optimum Gain</a:t>
                          </a:r>
                        </a:p>
                      </a:txBody>
                      <a:tcPr/>
                    </a:tc>
                    <a:extLst>
                      <a:ext uri="{0D108BD9-81ED-4DB2-BD59-A6C34878D82A}">
                        <a16:rowId xmlns:a16="http://schemas.microsoft.com/office/drawing/2014/main" val="264121027"/>
                      </a:ext>
                    </a:extLst>
                  </a:tr>
                  <a:tr h="401789">
                    <a:tc>
                      <a:txBody>
                        <a:bodyPr/>
                        <a:lstStyle/>
                        <a:p>
                          <a:pPr algn="ctr"/>
                          <a:r>
                            <a:rPr lang="en-US" dirty="0"/>
                            <a:t>P</a:t>
                          </a:r>
                        </a:p>
                      </a:txBody>
                      <a:tcPr/>
                    </a:tc>
                    <a:tc>
                      <a:txBody>
                        <a:bodyPr/>
                        <a:lstStyle/>
                        <a:p>
                          <a:endParaRPr lang="en-US"/>
                        </a:p>
                      </a:txBody>
                      <a:tcPr>
                        <a:blipFill>
                          <a:blip r:embed="rId4"/>
                          <a:stretch>
                            <a:fillRect l="-100552" t="-107576" r="-1105" b="-389394"/>
                          </a:stretch>
                        </a:blipFill>
                      </a:tcPr>
                    </a:tc>
                    <a:extLst>
                      <a:ext uri="{0D108BD9-81ED-4DB2-BD59-A6C34878D82A}">
                        <a16:rowId xmlns:a16="http://schemas.microsoft.com/office/drawing/2014/main" val="2119237941"/>
                      </a:ext>
                    </a:extLst>
                  </a:tr>
                  <a:tr h="640080">
                    <a:tc>
                      <a:txBody>
                        <a:bodyPr/>
                        <a:lstStyle/>
                        <a:p>
                          <a:pPr algn="ctr"/>
                          <a:r>
                            <a:rPr lang="en-US" dirty="0"/>
                            <a:t>PI</a:t>
                          </a:r>
                        </a:p>
                      </a:txBody>
                      <a:tcPr/>
                    </a:tc>
                    <a:tc>
                      <a:txBody>
                        <a:bodyPr/>
                        <a:lstStyle/>
                        <a:p>
                          <a:endParaRPr lang="en-US"/>
                        </a:p>
                      </a:txBody>
                      <a:tcPr>
                        <a:blipFill>
                          <a:blip r:embed="rId4"/>
                          <a:stretch>
                            <a:fillRect l="-100552" t="-130476" r="-1105" b="-144762"/>
                          </a:stretch>
                        </a:blipFill>
                      </a:tcPr>
                    </a:tc>
                    <a:extLst>
                      <a:ext uri="{0D108BD9-81ED-4DB2-BD59-A6C34878D82A}">
                        <a16:rowId xmlns:a16="http://schemas.microsoft.com/office/drawing/2014/main" val="2875168811"/>
                      </a:ext>
                    </a:extLst>
                  </a:tr>
                  <a:tr h="914400">
                    <a:tc>
                      <a:txBody>
                        <a:bodyPr/>
                        <a:lstStyle/>
                        <a:p>
                          <a:pPr algn="ctr"/>
                          <a:r>
                            <a:rPr lang="en-US" dirty="0"/>
                            <a:t>PID</a:t>
                          </a:r>
                        </a:p>
                      </a:txBody>
                      <a:tcPr/>
                    </a:tc>
                    <a:tc>
                      <a:txBody>
                        <a:bodyPr/>
                        <a:lstStyle/>
                        <a:p>
                          <a:endParaRPr lang="en-US"/>
                        </a:p>
                      </a:txBody>
                      <a:tcPr>
                        <a:blipFill>
                          <a:blip r:embed="rId4"/>
                          <a:stretch>
                            <a:fillRect l="-100552" t="-161333" r="-1105" b="-1333"/>
                          </a:stretch>
                        </a:blipFill>
                      </a:tcPr>
                    </a:tc>
                    <a:extLst>
                      <a:ext uri="{0D108BD9-81ED-4DB2-BD59-A6C34878D82A}">
                        <a16:rowId xmlns:a16="http://schemas.microsoft.com/office/drawing/2014/main" val="1420692654"/>
                      </a:ext>
                    </a:extLst>
                  </a:tr>
                </a:tbl>
              </a:graphicData>
            </a:graphic>
          </p:graphicFrame>
        </mc:Fallback>
      </mc:AlternateContent>
      <p:sp>
        <p:nvSpPr>
          <p:cNvPr id="8" name="TextBox 7">
            <a:extLst>
              <a:ext uri="{FF2B5EF4-FFF2-40B4-BE49-F238E27FC236}">
                <a16:creationId xmlns:a16="http://schemas.microsoft.com/office/drawing/2014/main" id="{10F32CB3-2037-4E79-8141-DDEBC329F35C}"/>
              </a:ext>
            </a:extLst>
          </p:cNvPr>
          <p:cNvSpPr txBox="1"/>
          <p:nvPr/>
        </p:nvSpPr>
        <p:spPr>
          <a:xfrm>
            <a:off x="7252954" y="5388331"/>
            <a:ext cx="2528712" cy="369332"/>
          </a:xfrm>
          <a:prstGeom prst="rect">
            <a:avLst/>
          </a:prstGeom>
          <a:noFill/>
        </p:spPr>
        <p:txBody>
          <a:bodyPr wrap="square" rtlCol="0">
            <a:spAutoFit/>
          </a:bodyPr>
          <a:lstStyle/>
          <a:p>
            <a:pPr algn="ctr"/>
            <a:r>
              <a:rPr lang="en-US" dirty="0"/>
              <a:t>Step Response</a:t>
            </a:r>
          </a:p>
        </p:txBody>
      </p:sp>
    </p:spTree>
    <p:extLst>
      <p:ext uri="{BB962C8B-B14F-4D97-AF65-F5344CB8AC3E}">
        <p14:creationId xmlns:p14="http://schemas.microsoft.com/office/powerpoint/2010/main" val="2337477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3877173-1350-4FCC-BF7F-B8B999F32B77}"/>
              </a:ext>
            </a:extLst>
          </p:cNvPr>
          <p:cNvSpPr>
            <a:spLocks noGrp="1"/>
          </p:cNvSpPr>
          <p:nvPr>
            <p:ph type="sldNum" sz="quarter" idx="10"/>
          </p:nvPr>
        </p:nvSpPr>
        <p:spPr/>
        <p:txBody>
          <a:bodyPr/>
          <a:lstStyle/>
          <a:p>
            <a:fld id="{D8D877B3-D348-4611-9BDB-C5374591D951}" type="slidenum">
              <a:rPr lang="en-US" smtClean="0"/>
              <a:pPr/>
              <a:t>15</a:t>
            </a:fld>
            <a:endParaRPr lang="en-US" dirty="0"/>
          </a:p>
        </p:txBody>
      </p:sp>
      <p:sp>
        <p:nvSpPr>
          <p:cNvPr id="4" name="Title 3">
            <a:extLst>
              <a:ext uri="{FF2B5EF4-FFF2-40B4-BE49-F238E27FC236}">
                <a16:creationId xmlns:a16="http://schemas.microsoft.com/office/drawing/2014/main" id="{B8A01818-43DB-4292-943D-DD4A1CBF7AAE}"/>
              </a:ext>
            </a:extLst>
          </p:cNvPr>
          <p:cNvSpPr>
            <a:spLocks noGrp="1"/>
          </p:cNvSpPr>
          <p:nvPr>
            <p:ph type="title"/>
          </p:nvPr>
        </p:nvSpPr>
        <p:spPr>
          <a:xfrm>
            <a:off x="587374" y="359273"/>
            <a:ext cx="8007986" cy="1621619"/>
          </a:xfrm>
        </p:spPr>
        <p:txBody>
          <a:bodyPr/>
          <a:lstStyle/>
          <a:p>
            <a:r>
              <a:rPr lang="en-US" dirty="0"/>
              <a:t>Model Testing – PI Controller </a:t>
            </a:r>
          </a:p>
        </p:txBody>
      </p:sp>
      <p:pic>
        <p:nvPicPr>
          <p:cNvPr id="10" name="Picture 9">
            <a:extLst>
              <a:ext uri="{FF2B5EF4-FFF2-40B4-BE49-F238E27FC236}">
                <a16:creationId xmlns:a16="http://schemas.microsoft.com/office/drawing/2014/main" id="{5C33C1B6-8E4B-4BFC-ACE4-C99BB29A2B15}"/>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2575560" y="1143000"/>
            <a:ext cx="7040880" cy="4572000"/>
          </a:xfrm>
          <a:prstGeom prst="rect">
            <a:avLst/>
          </a:prstGeom>
        </p:spPr>
      </p:pic>
    </p:spTree>
    <p:extLst>
      <p:ext uri="{BB962C8B-B14F-4D97-AF65-F5344CB8AC3E}">
        <p14:creationId xmlns:p14="http://schemas.microsoft.com/office/powerpoint/2010/main" val="1331850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C391787-4B20-4A98-9DF4-380515418592}"/>
              </a:ext>
            </a:extLst>
          </p:cNvPr>
          <p:cNvSpPr>
            <a:spLocks noGrp="1"/>
          </p:cNvSpPr>
          <p:nvPr>
            <p:ph type="sldNum" sz="quarter" idx="10"/>
          </p:nvPr>
        </p:nvSpPr>
        <p:spPr/>
        <p:txBody>
          <a:bodyPr/>
          <a:lstStyle/>
          <a:p>
            <a:fld id="{D8D877B3-D348-4611-9BDB-C5374591D951}" type="slidenum">
              <a:rPr lang="en-US" smtClean="0"/>
              <a:pPr/>
              <a:t>16</a:t>
            </a:fld>
            <a:endParaRPr lang="en-US" dirty="0"/>
          </a:p>
        </p:txBody>
      </p:sp>
      <p:sp>
        <p:nvSpPr>
          <p:cNvPr id="4" name="Title 3">
            <a:extLst>
              <a:ext uri="{FF2B5EF4-FFF2-40B4-BE49-F238E27FC236}">
                <a16:creationId xmlns:a16="http://schemas.microsoft.com/office/drawing/2014/main" id="{2BF8C443-73A9-4D98-A26B-00BD130A7999}"/>
              </a:ext>
            </a:extLst>
          </p:cNvPr>
          <p:cNvSpPr>
            <a:spLocks noGrp="1"/>
          </p:cNvSpPr>
          <p:nvPr>
            <p:ph type="title"/>
          </p:nvPr>
        </p:nvSpPr>
        <p:spPr>
          <a:xfrm>
            <a:off x="587374" y="359273"/>
            <a:ext cx="9451775" cy="1621619"/>
          </a:xfrm>
        </p:spPr>
        <p:txBody>
          <a:bodyPr/>
          <a:lstStyle/>
          <a:p>
            <a:r>
              <a:rPr lang="en-US" dirty="0"/>
              <a:t>Model Testing – PID Controller </a:t>
            </a:r>
          </a:p>
        </p:txBody>
      </p:sp>
      <p:pic>
        <p:nvPicPr>
          <p:cNvPr id="8" name="Picture 7">
            <a:extLst>
              <a:ext uri="{FF2B5EF4-FFF2-40B4-BE49-F238E27FC236}">
                <a16:creationId xmlns:a16="http://schemas.microsoft.com/office/drawing/2014/main" id="{9DCD3F04-B492-4591-9E16-63A777C7D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219" y="1145248"/>
            <a:ext cx="7037118" cy="4572000"/>
          </a:xfrm>
          <a:prstGeom prst="rect">
            <a:avLst/>
          </a:prstGeom>
        </p:spPr>
      </p:pic>
    </p:spTree>
    <p:extLst>
      <p:ext uri="{BB962C8B-B14F-4D97-AF65-F5344CB8AC3E}">
        <p14:creationId xmlns:p14="http://schemas.microsoft.com/office/powerpoint/2010/main" val="1098657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6906A8A-741B-4529-B852-EA743FFFDB1B}"/>
              </a:ext>
            </a:extLst>
          </p:cNvPr>
          <p:cNvSpPr>
            <a:spLocks noGrp="1"/>
          </p:cNvSpPr>
          <p:nvPr>
            <p:ph type="pic" sz="quarter" idx="11"/>
          </p:nvPr>
        </p:nvSpPr>
        <p:spPr/>
      </p:sp>
      <p:sp>
        <p:nvSpPr>
          <p:cNvPr id="2" name="Title 1">
            <a:extLst>
              <a:ext uri="{FF2B5EF4-FFF2-40B4-BE49-F238E27FC236}">
                <a16:creationId xmlns:a16="http://schemas.microsoft.com/office/drawing/2014/main" id="{F3CC08B7-509D-48BA-A4BC-8E936E1ABCDB}"/>
              </a:ext>
            </a:extLst>
          </p:cNvPr>
          <p:cNvSpPr>
            <a:spLocks noGrp="1"/>
          </p:cNvSpPr>
          <p:nvPr>
            <p:ph type="title"/>
          </p:nvPr>
        </p:nvSpPr>
        <p:spPr/>
        <p:txBody>
          <a:bodyPr/>
          <a:lstStyle/>
          <a:p>
            <a:r>
              <a:rPr lang="en-US" sz="3600" dirty="0"/>
              <a:t>Controller Design</a:t>
            </a:r>
          </a:p>
        </p:txBody>
      </p:sp>
    </p:spTree>
    <p:extLst>
      <p:ext uri="{BB962C8B-B14F-4D97-AF65-F5344CB8AC3E}">
        <p14:creationId xmlns:p14="http://schemas.microsoft.com/office/powerpoint/2010/main" val="509402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777F5B-6070-4B5B-A807-3F6ABD757B9F}"/>
              </a:ext>
            </a:extLst>
          </p:cNvPr>
          <p:cNvSpPr>
            <a:spLocks noGrp="1"/>
          </p:cNvSpPr>
          <p:nvPr>
            <p:ph type="sldNum" sz="quarter" idx="10"/>
          </p:nvPr>
        </p:nvSpPr>
        <p:spPr/>
        <p:txBody>
          <a:bodyPr/>
          <a:lstStyle/>
          <a:p>
            <a:fld id="{D8D877B3-D348-4611-9BDB-C5374591D951}" type="slidenum">
              <a:rPr lang="en-US" smtClean="0"/>
              <a:pPr/>
              <a:t>18</a:t>
            </a:fld>
            <a:endParaRPr lang="en-US" dirty="0"/>
          </a:p>
        </p:txBody>
      </p:sp>
      <p:sp>
        <p:nvSpPr>
          <p:cNvPr id="4" name="Title 3">
            <a:extLst>
              <a:ext uri="{FF2B5EF4-FFF2-40B4-BE49-F238E27FC236}">
                <a16:creationId xmlns:a16="http://schemas.microsoft.com/office/drawing/2014/main" id="{A8BACDAB-54D5-4A65-8BA7-69BCC3CB74BA}"/>
              </a:ext>
            </a:extLst>
          </p:cNvPr>
          <p:cNvSpPr>
            <a:spLocks noGrp="1"/>
          </p:cNvSpPr>
          <p:nvPr>
            <p:ph type="title"/>
          </p:nvPr>
        </p:nvSpPr>
        <p:spPr>
          <a:xfrm>
            <a:off x="587374" y="359273"/>
            <a:ext cx="4490445" cy="905323"/>
          </a:xfrm>
        </p:spPr>
        <p:txBody>
          <a:bodyPr/>
          <a:lstStyle/>
          <a:p>
            <a:r>
              <a:rPr lang="en-US" dirty="0"/>
              <a:t>PID Controller</a:t>
            </a:r>
          </a:p>
        </p:txBody>
      </p:sp>
      <p:sp>
        <p:nvSpPr>
          <p:cNvPr id="5" name="Text Placeholder 4">
            <a:extLst>
              <a:ext uri="{FF2B5EF4-FFF2-40B4-BE49-F238E27FC236}">
                <a16:creationId xmlns:a16="http://schemas.microsoft.com/office/drawing/2014/main" id="{B24372A6-C2B5-45AF-86E7-74D78AB27351}"/>
              </a:ext>
            </a:extLst>
          </p:cNvPr>
          <p:cNvSpPr>
            <a:spLocks noGrp="1"/>
          </p:cNvSpPr>
          <p:nvPr>
            <p:ph type="body" sz="quarter" idx="12"/>
          </p:nvPr>
        </p:nvSpPr>
        <p:spPr>
          <a:xfrm>
            <a:off x="587375" y="1264597"/>
            <a:ext cx="5311272" cy="4630878"/>
          </a:xfrm>
        </p:spPr>
        <p:txBody>
          <a:bodyPr/>
          <a:lstStyle/>
          <a:p>
            <a:r>
              <a:rPr lang="en-US" sz="1800" dirty="0"/>
              <a:t>Continuously calculates an error as a difference between a setpoint and a measured variable, and applies a correction based on proportional, integral and derivative terms.</a:t>
            </a:r>
          </a:p>
          <a:p>
            <a:pPr marL="0" indent="0">
              <a:buNone/>
            </a:pPr>
            <a:endParaRPr lang="en-US" dirty="0"/>
          </a:p>
          <a:p>
            <a:r>
              <a:rPr lang="en-US" dirty="0"/>
              <a:t>Proportional term produces an output proportional to the current error value</a:t>
            </a:r>
          </a:p>
          <a:p>
            <a:endParaRPr lang="en-US" dirty="0"/>
          </a:p>
          <a:p>
            <a:r>
              <a:rPr lang="en-US" dirty="0"/>
              <a:t>Integral term produces an output </a:t>
            </a:r>
            <a:r>
              <a:rPr lang="en-GB" dirty="0"/>
              <a:t>proportional to both the magnitude of the error and the duration of the error</a:t>
            </a:r>
          </a:p>
          <a:p>
            <a:endParaRPr lang="en-US" dirty="0"/>
          </a:p>
          <a:p>
            <a:r>
              <a:rPr lang="en-US" dirty="0"/>
              <a:t>Derivative term produces output </a:t>
            </a:r>
            <a:r>
              <a:rPr lang="en-GB" dirty="0"/>
              <a:t>determined by the slope of the error over time and multiplying this rate of change by the derivative gain</a:t>
            </a:r>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4C0D4268-70FE-4437-8F9A-2E063DB59A88}"/>
                  </a:ext>
                </a:extLst>
              </p:cNvPr>
              <p:cNvSpPr txBox="1"/>
              <p:nvPr/>
            </p:nvSpPr>
            <p:spPr>
              <a:xfrm>
                <a:off x="7299194" y="1965328"/>
                <a:ext cx="3582523" cy="70141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𝐷</m:t>
                          </m:r>
                        </m:e>
                        <m:sub>
                          <m:r>
                            <a:rPr lang="en-US" sz="2400" b="0" i="1" smtClean="0">
                              <a:latin typeface="Cambria Math" panose="02040503050406030204" pitchFamily="18" charset="0"/>
                            </a:rPr>
                            <m:t>𝑐𝑙</m:t>
                          </m:r>
                        </m:sub>
                      </m:sSub>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𝑠</m:t>
                          </m:r>
                        </m:e>
                      </m:d>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𝑘</m:t>
                          </m:r>
                        </m:e>
                        <m:sub>
                          <m:r>
                            <a:rPr lang="en-US" sz="2400" b="0" i="1" smtClean="0">
                              <a:latin typeface="Cambria Math" panose="02040503050406030204" pitchFamily="18" charset="0"/>
                            </a:rPr>
                            <m:t>𝑃</m:t>
                          </m:r>
                        </m:sub>
                      </m:sSub>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𝑘</m:t>
                              </m:r>
                            </m:e>
                            <m:sub>
                              <m:r>
                                <a:rPr lang="en-US" sz="2400" b="0" i="1" smtClean="0">
                                  <a:latin typeface="Cambria Math" panose="02040503050406030204" pitchFamily="18" charset="0"/>
                                </a:rPr>
                                <m:t>𝐼</m:t>
                              </m:r>
                            </m:sub>
                          </m:sSub>
                        </m:num>
                        <m:den>
                          <m:r>
                            <a:rPr lang="en-US" sz="2400" b="0" i="1" smtClean="0">
                              <a:latin typeface="Cambria Math" panose="02040503050406030204" pitchFamily="18" charset="0"/>
                            </a:rPr>
                            <m:t>𝑠</m:t>
                          </m:r>
                        </m:den>
                      </m:f>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𝑘</m:t>
                          </m:r>
                        </m:e>
                        <m:sub>
                          <m:r>
                            <a:rPr lang="en-US" sz="2400" b="0" i="1" smtClean="0">
                              <a:latin typeface="Cambria Math" panose="02040503050406030204" pitchFamily="18" charset="0"/>
                            </a:rPr>
                            <m:t>𝐷</m:t>
                          </m:r>
                        </m:sub>
                      </m:sSub>
                      <m:r>
                        <a:rPr lang="en-US" sz="2400" b="0" i="1" smtClean="0">
                          <a:latin typeface="Cambria Math" panose="02040503050406030204" pitchFamily="18" charset="0"/>
                        </a:rPr>
                        <m:t>𝑠</m:t>
                      </m:r>
                      <m:r>
                        <a:rPr lang="en-US" sz="2400" b="0" i="1" smtClean="0">
                          <a:latin typeface="Cambria Math" panose="02040503050406030204" pitchFamily="18" charset="0"/>
                        </a:rPr>
                        <m:t> </m:t>
                      </m:r>
                    </m:oMath>
                  </m:oMathPara>
                </a14:m>
                <a:endParaRPr lang="en-US" sz="2400" dirty="0"/>
              </a:p>
            </p:txBody>
          </p:sp>
        </mc:Choice>
        <mc:Fallback xmlns="">
          <p:sp>
            <p:nvSpPr>
              <p:cNvPr id="6" name="TextBox 5">
                <a:extLst>
                  <a:ext uri="{FF2B5EF4-FFF2-40B4-BE49-F238E27FC236}">
                    <a16:creationId xmlns:a16="http://schemas.microsoft.com/office/drawing/2014/main" id="{4C0D4268-70FE-4437-8F9A-2E063DB59A88}"/>
                  </a:ext>
                </a:extLst>
              </p:cNvPr>
              <p:cNvSpPr txBox="1">
                <a:spLocks noRot="1" noChangeAspect="1" noMove="1" noResize="1" noEditPoints="1" noAdjustHandles="1" noChangeArrowheads="1" noChangeShapeType="1" noTextEdit="1"/>
              </p:cNvSpPr>
              <p:nvPr/>
            </p:nvSpPr>
            <p:spPr>
              <a:xfrm>
                <a:off x="7299194" y="1965328"/>
                <a:ext cx="3582523" cy="7014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D837B5B3-3CA5-4F60-812E-90D7A1F253E7}"/>
                  </a:ext>
                </a:extLst>
              </p:cNvPr>
              <p:cNvSpPr/>
              <p:nvPr/>
            </p:nvSpPr>
            <p:spPr>
              <a:xfrm>
                <a:off x="7299194" y="3747362"/>
                <a:ext cx="3308021" cy="78393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a:latin typeface="Cambria Math" panose="02040503050406030204" pitchFamily="18" charset="0"/>
                            </a:rPr>
                            <m:t>𝐷</m:t>
                          </m:r>
                        </m:e>
                        <m:sub>
                          <m:r>
                            <a:rPr lang="en-US" sz="2400" i="1">
                              <a:latin typeface="Cambria Math" panose="02040503050406030204" pitchFamily="18" charset="0"/>
                            </a:rPr>
                            <m:t>𝑐𝑙</m:t>
                          </m:r>
                        </m:sub>
                      </m:sSub>
                      <m:d>
                        <m:dPr>
                          <m:ctrlPr>
                            <a:rPr lang="en-US" sz="2400" i="1">
                              <a:latin typeface="Cambria Math" panose="02040503050406030204" pitchFamily="18" charset="0"/>
                            </a:rPr>
                          </m:ctrlPr>
                        </m:dPr>
                        <m:e>
                          <m:r>
                            <a:rPr lang="en-US" sz="2400" i="1">
                              <a:latin typeface="Cambria Math" panose="02040503050406030204" pitchFamily="18" charset="0"/>
                            </a:rPr>
                            <m:t>𝑠</m:t>
                          </m:r>
                        </m:e>
                      </m:d>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𝑘</m:t>
                          </m:r>
                        </m:e>
                        <m:sub>
                          <m:r>
                            <a:rPr lang="en-US" sz="2400" i="1">
                              <a:latin typeface="Cambria Math" panose="02040503050406030204" pitchFamily="18" charset="0"/>
                            </a:rPr>
                            <m:t>𝑃</m:t>
                          </m:r>
                        </m:sub>
                      </m:sSub>
                      <m:r>
                        <a:rPr lang="en-US" sz="2400" b="0" i="1" smtClean="0">
                          <a:latin typeface="Cambria Math" panose="02040503050406030204" pitchFamily="18" charset="0"/>
                        </a:rPr>
                        <m:t>(</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b="0" i="1" smtClean="0">
                                  <a:latin typeface="Cambria Math" panose="02040503050406030204" pitchFamily="18" charset="0"/>
                                </a:rPr>
                                <m:t>𝑇</m:t>
                              </m:r>
                            </m:e>
                            <m:sub>
                              <m:r>
                                <a:rPr lang="en-US" sz="2400" i="1">
                                  <a:latin typeface="Cambria Math" panose="02040503050406030204" pitchFamily="18" charset="0"/>
                                </a:rPr>
                                <m:t>𝐼</m:t>
                              </m:r>
                            </m:sub>
                          </m:sSub>
                        </m:num>
                        <m:den>
                          <m:r>
                            <a:rPr lang="en-US" sz="2400" i="1">
                              <a:latin typeface="Cambria Math" panose="02040503050406030204" pitchFamily="18" charset="0"/>
                            </a:rPr>
                            <m:t>𝑠</m:t>
                          </m:r>
                        </m:den>
                      </m:f>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𝑇</m:t>
                          </m:r>
                        </m:e>
                        <m:sub>
                          <m:r>
                            <a:rPr lang="en-US" sz="2400" i="1">
                              <a:latin typeface="Cambria Math" panose="02040503050406030204" pitchFamily="18" charset="0"/>
                            </a:rPr>
                            <m:t>𝐷</m:t>
                          </m:r>
                        </m:sub>
                      </m:sSub>
                      <m:r>
                        <a:rPr lang="en-US" sz="2400" i="1">
                          <a:latin typeface="Cambria Math" panose="02040503050406030204" pitchFamily="18" charset="0"/>
                        </a:rPr>
                        <m:t>𝑠</m:t>
                      </m:r>
                      <m:r>
                        <a:rPr lang="en-US" sz="2400" b="0" i="1" smtClean="0">
                          <a:latin typeface="Cambria Math" panose="02040503050406030204" pitchFamily="18" charset="0"/>
                        </a:rPr>
                        <m:t>)</m:t>
                      </m:r>
                      <m:r>
                        <a:rPr lang="en-US" sz="2400" i="1">
                          <a:latin typeface="Cambria Math" panose="02040503050406030204" pitchFamily="18" charset="0"/>
                        </a:rPr>
                        <m:t> </m:t>
                      </m:r>
                    </m:oMath>
                  </m:oMathPara>
                </a14:m>
                <a:endParaRPr lang="en-US" sz="2400" dirty="0"/>
              </a:p>
            </p:txBody>
          </p:sp>
        </mc:Choice>
        <mc:Fallback xmlns="">
          <p:sp>
            <p:nvSpPr>
              <p:cNvPr id="7" name="Rectangle 6">
                <a:extLst>
                  <a:ext uri="{FF2B5EF4-FFF2-40B4-BE49-F238E27FC236}">
                    <a16:creationId xmlns:a16="http://schemas.microsoft.com/office/drawing/2014/main" id="{D837B5B3-3CA5-4F60-812E-90D7A1F253E7}"/>
                  </a:ext>
                </a:extLst>
              </p:cNvPr>
              <p:cNvSpPr>
                <a:spLocks noRot="1" noChangeAspect="1" noMove="1" noResize="1" noEditPoints="1" noAdjustHandles="1" noChangeArrowheads="1" noChangeShapeType="1" noTextEdit="1"/>
              </p:cNvSpPr>
              <p:nvPr/>
            </p:nvSpPr>
            <p:spPr>
              <a:xfrm>
                <a:off x="7299194" y="3747362"/>
                <a:ext cx="3308021" cy="783933"/>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0565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777F5B-6070-4B5B-A807-3F6ABD757B9F}"/>
              </a:ext>
            </a:extLst>
          </p:cNvPr>
          <p:cNvSpPr>
            <a:spLocks noGrp="1"/>
          </p:cNvSpPr>
          <p:nvPr>
            <p:ph type="sldNum" sz="quarter" idx="10"/>
          </p:nvPr>
        </p:nvSpPr>
        <p:spPr/>
        <p:txBody>
          <a:bodyPr/>
          <a:lstStyle/>
          <a:p>
            <a:fld id="{D8D877B3-D348-4611-9BDB-C5374591D951}" type="slidenum">
              <a:rPr lang="en-US" smtClean="0"/>
              <a:pPr/>
              <a:t>19</a:t>
            </a:fld>
            <a:endParaRPr lang="en-US" dirty="0"/>
          </a:p>
        </p:txBody>
      </p:sp>
      <p:sp>
        <p:nvSpPr>
          <p:cNvPr id="4" name="Title 3">
            <a:extLst>
              <a:ext uri="{FF2B5EF4-FFF2-40B4-BE49-F238E27FC236}">
                <a16:creationId xmlns:a16="http://schemas.microsoft.com/office/drawing/2014/main" id="{A8BACDAB-54D5-4A65-8BA7-69BCC3CB74BA}"/>
              </a:ext>
            </a:extLst>
          </p:cNvPr>
          <p:cNvSpPr>
            <a:spLocks noGrp="1"/>
          </p:cNvSpPr>
          <p:nvPr>
            <p:ph type="title"/>
          </p:nvPr>
        </p:nvSpPr>
        <p:spPr>
          <a:xfrm>
            <a:off x="587374" y="359273"/>
            <a:ext cx="4490445" cy="905323"/>
          </a:xfrm>
        </p:spPr>
        <p:txBody>
          <a:bodyPr/>
          <a:lstStyle/>
          <a:p>
            <a:r>
              <a:rPr lang="en-US" dirty="0"/>
              <a:t>Ziegler-Nichols</a:t>
            </a:r>
          </a:p>
        </p:txBody>
      </p:sp>
      <p:sp>
        <p:nvSpPr>
          <p:cNvPr id="5" name="Text Placeholder 4">
            <a:extLst>
              <a:ext uri="{FF2B5EF4-FFF2-40B4-BE49-F238E27FC236}">
                <a16:creationId xmlns:a16="http://schemas.microsoft.com/office/drawing/2014/main" id="{B24372A6-C2B5-45AF-86E7-74D78AB27351}"/>
              </a:ext>
            </a:extLst>
          </p:cNvPr>
          <p:cNvSpPr>
            <a:spLocks noGrp="1"/>
          </p:cNvSpPr>
          <p:nvPr>
            <p:ph type="body" sz="quarter" idx="12"/>
          </p:nvPr>
        </p:nvSpPr>
        <p:spPr>
          <a:xfrm>
            <a:off x="587374" y="1862667"/>
            <a:ext cx="5311272" cy="4032808"/>
          </a:xfrm>
        </p:spPr>
        <p:txBody>
          <a:bodyPr>
            <a:normAutofit/>
          </a:bodyPr>
          <a:lstStyle/>
          <a:p>
            <a:r>
              <a:rPr lang="en-US" sz="2800" dirty="0"/>
              <a:t>Quarter Decay Ratio</a:t>
            </a:r>
          </a:p>
          <a:p>
            <a:pPr marL="285750" lvl="1" indent="-285750">
              <a:buFont typeface="Arial" panose="020B0604020202020204" pitchFamily="34" charset="0"/>
              <a:buChar char="•"/>
            </a:pPr>
            <a:r>
              <a:rPr lang="en-US" sz="2000" dirty="0"/>
              <a:t>Requires Stable System</a:t>
            </a:r>
          </a:p>
          <a:p>
            <a:pPr marL="285750" lvl="1" indent="-285750">
              <a:buFont typeface="Arial" panose="020B0604020202020204" pitchFamily="34" charset="0"/>
              <a:buChar char="•"/>
            </a:pPr>
            <a:r>
              <a:rPr lang="en-US" sz="2000" dirty="0"/>
              <a:t>Unit Step Response</a:t>
            </a:r>
          </a:p>
          <a:p>
            <a:pPr marL="285750" lvl="1" indent="-285750">
              <a:buFont typeface="Arial" panose="020B0604020202020204" pitchFamily="34" charset="0"/>
              <a:buChar char="•"/>
            </a:pPr>
            <a:r>
              <a:rPr lang="en-US" sz="2000" dirty="0"/>
              <a:t>Open Loop Tuning Method</a:t>
            </a:r>
          </a:p>
        </p:txBody>
      </p:sp>
      <p:pic>
        <p:nvPicPr>
          <p:cNvPr id="8" name="Picture 7">
            <a:extLst>
              <a:ext uri="{FF2B5EF4-FFF2-40B4-BE49-F238E27FC236}">
                <a16:creationId xmlns:a16="http://schemas.microsoft.com/office/drawing/2014/main" id="{F284E55C-DA43-49EE-932A-81116848F33F}"/>
              </a:ext>
            </a:extLst>
          </p:cNvPr>
          <p:cNvPicPr>
            <a:picLocks noChangeAspect="1"/>
          </p:cNvPicPr>
          <p:nvPr/>
        </p:nvPicPr>
        <p:blipFill>
          <a:blip r:embed="rId3"/>
          <a:stretch>
            <a:fillRect/>
          </a:stretch>
        </p:blipFill>
        <p:spPr>
          <a:xfrm>
            <a:off x="5288571" y="1673295"/>
            <a:ext cx="6622784" cy="3511409"/>
          </a:xfrm>
          <a:prstGeom prst="rect">
            <a:avLst/>
          </a:prstGeom>
        </p:spPr>
      </p:pic>
      <p:sp>
        <p:nvSpPr>
          <p:cNvPr id="6" name="TextBox 5">
            <a:extLst>
              <a:ext uri="{FF2B5EF4-FFF2-40B4-BE49-F238E27FC236}">
                <a16:creationId xmlns:a16="http://schemas.microsoft.com/office/drawing/2014/main" id="{4355E1A7-E7CC-4BD4-ACEF-32FA40F12F8E}"/>
              </a:ext>
            </a:extLst>
          </p:cNvPr>
          <p:cNvSpPr txBox="1"/>
          <p:nvPr/>
        </p:nvSpPr>
        <p:spPr>
          <a:xfrm>
            <a:off x="7335607" y="5334534"/>
            <a:ext cx="2528712" cy="369332"/>
          </a:xfrm>
          <a:prstGeom prst="rect">
            <a:avLst/>
          </a:prstGeom>
          <a:noFill/>
        </p:spPr>
        <p:txBody>
          <a:bodyPr wrap="square" rtlCol="0">
            <a:spAutoFit/>
          </a:bodyPr>
          <a:lstStyle/>
          <a:p>
            <a:pPr algn="ctr"/>
            <a:r>
              <a:rPr lang="en-US" dirty="0"/>
              <a:t>Step Response</a:t>
            </a:r>
          </a:p>
        </p:txBody>
      </p:sp>
    </p:spTree>
    <p:extLst>
      <p:ext uri="{BB962C8B-B14F-4D97-AF65-F5344CB8AC3E}">
        <p14:creationId xmlns:p14="http://schemas.microsoft.com/office/powerpoint/2010/main" val="68304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E4FF4DB1-2557-4B3C-8CB5-EE27F133DE69}"/>
              </a:ext>
            </a:extLst>
          </p:cNvPr>
          <p:cNvSpPr>
            <a:spLocks noGrp="1"/>
          </p:cNvSpPr>
          <p:nvPr>
            <p:ph type="sldNum" sz="quarter" idx="10"/>
          </p:nvPr>
        </p:nvSpPr>
        <p:spPr/>
        <p:txBody>
          <a:bodyPr/>
          <a:lstStyle/>
          <a:p>
            <a:pPr rtl="0"/>
            <a:fld id="{D8D877B3-D348-4611-9BDB-C5374591D951}" type="slidenum">
              <a:rPr lang="en-US" smtClean="0"/>
              <a:pPr rtl="0"/>
              <a:t>2</a:t>
            </a:fld>
            <a:endParaRPr lang="en-US" dirty="0"/>
          </a:p>
        </p:txBody>
      </p:sp>
      <p:sp>
        <p:nvSpPr>
          <p:cNvPr id="3" name="Titel 2">
            <a:extLst>
              <a:ext uri="{FF2B5EF4-FFF2-40B4-BE49-F238E27FC236}">
                <a16:creationId xmlns:a16="http://schemas.microsoft.com/office/drawing/2014/main" id="{6E3B725F-8345-460D-AB3C-FBFAFC01E187}"/>
              </a:ext>
            </a:extLst>
          </p:cNvPr>
          <p:cNvSpPr>
            <a:spLocks noGrp="1"/>
          </p:cNvSpPr>
          <p:nvPr>
            <p:ph type="title"/>
          </p:nvPr>
        </p:nvSpPr>
        <p:spPr/>
        <p:txBody>
          <a:bodyPr/>
          <a:lstStyle/>
          <a:p>
            <a:r>
              <a:rPr lang="da-DK" dirty="0"/>
              <a:t>AGENDA</a:t>
            </a:r>
          </a:p>
        </p:txBody>
      </p:sp>
      <p:sp>
        <p:nvSpPr>
          <p:cNvPr id="4" name="Pladsholder til tekst 3">
            <a:extLst>
              <a:ext uri="{FF2B5EF4-FFF2-40B4-BE49-F238E27FC236}">
                <a16:creationId xmlns:a16="http://schemas.microsoft.com/office/drawing/2014/main" id="{FCD36356-6F26-454E-A7D2-685784AB0A76}"/>
              </a:ext>
            </a:extLst>
          </p:cNvPr>
          <p:cNvSpPr>
            <a:spLocks noGrp="1"/>
          </p:cNvSpPr>
          <p:nvPr>
            <p:ph type="body" sz="quarter" idx="12"/>
          </p:nvPr>
        </p:nvSpPr>
        <p:spPr>
          <a:xfrm>
            <a:off x="583406" y="2101809"/>
            <a:ext cx="4458495" cy="3600491"/>
          </a:xfrm>
        </p:spPr>
        <p:txBody>
          <a:bodyPr/>
          <a:lstStyle/>
          <a:p>
            <a:r>
              <a:rPr lang="en-GB" dirty="0"/>
              <a:t>Troels – Introduction and data gathering</a:t>
            </a:r>
          </a:p>
          <a:p>
            <a:r>
              <a:rPr lang="en-GB" dirty="0"/>
              <a:t>Razvan – Controller design</a:t>
            </a:r>
          </a:p>
          <a:p>
            <a:r>
              <a:rPr lang="en-GB" dirty="0"/>
              <a:t>Daniel – Future work</a:t>
            </a:r>
          </a:p>
        </p:txBody>
      </p:sp>
      <p:pic>
        <p:nvPicPr>
          <p:cNvPr id="9" name="Pladsholder til billede 8" descr="Et billede, der indeholder kredsløb, objekt&#10;&#10;Beskrivelse, der er oprettet med høj sikkerhed">
            <a:extLst>
              <a:ext uri="{FF2B5EF4-FFF2-40B4-BE49-F238E27FC236}">
                <a16:creationId xmlns:a16="http://schemas.microsoft.com/office/drawing/2014/main" id="{47BEF488-93E1-40D2-8EEA-9AF15024D100}"/>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17606" r="25624"/>
          <a:stretch/>
        </p:blipFill>
        <p:spPr>
          <a:xfrm>
            <a:off x="5270500" y="0"/>
            <a:ext cx="6921500" cy="6858000"/>
          </a:xfrm>
        </p:spPr>
      </p:pic>
    </p:spTree>
    <p:extLst>
      <p:ext uri="{BB962C8B-B14F-4D97-AF65-F5344CB8AC3E}">
        <p14:creationId xmlns:p14="http://schemas.microsoft.com/office/powerpoint/2010/main" val="1256760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20</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a:xfrm>
            <a:off x="587374" y="359273"/>
            <a:ext cx="6806848" cy="1621619"/>
          </a:xfrm>
        </p:spPr>
        <p:txBody>
          <a:bodyPr/>
          <a:lstStyle/>
          <a:p>
            <a:r>
              <a:rPr lang="en-US" dirty="0"/>
              <a:t>Results-P Controller</a:t>
            </a:r>
          </a:p>
        </p:txBody>
      </p:sp>
      <p:pic>
        <p:nvPicPr>
          <p:cNvPr id="6" name="Picture 5">
            <a:extLst>
              <a:ext uri="{FF2B5EF4-FFF2-40B4-BE49-F238E27FC236}">
                <a16:creationId xmlns:a16="http://schemas.microsoft.com/office/drawing/2014/main" id="{485B18CB-B5CD-42BF-AF66-AA5925A61012}"/>
              </a:ext>
            </a:extLst>
          </p:cNvPr>
          <p:cNvPicPr>
            <a:picLocks noChangeAspect="1"/>
          </p:cNvPicPr>
          <p:nvPr/>
        </p:nvPicPr>
        <p:blipFill>
          <a:blip r:embed="rId3"/>
          <a:stretch>
            <a:fillRect/>
          </a:stretch>
        </p:blipFill>
        <p:spPr>
          <a:xfrm>
            <a:off x="1719262" y="1294899"/>
            <a:ext cx="8753475" cy="4600575"/>
          </a:xfrm>
          <a:prstGeom prst="rect">
            <a:avLst/>
          </a:prstGeom>
        </p:spPr>
      </p:pic>
    </p:spTree>
    <p:extLst>
      <p:ext uri="{BB962C8B-B14F-4D97-AF65-F5344CB8AC3E}">
        <p14:creationId xmlns:p14="http://schemas.microsoft.com/office/powerpoint/2010/main" val="19424809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21</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a:xfrm>
            <a:off x="587374" y="359273"/>
            <a:ext cx="6197248" cy="1621619"/>
          </a:xfrm>
        </p:spPr>
        <p:txBody>
          <a:bodyPr/>
          <a:lstStyle/>
          <a:p>
            <a:r>
              <a:rPr lang="en-US" dirty="0"/>
              <a:t>Results-PI Controller</a:t>
            </a:r>
          </a:p>
        </p:txBody>
      </p:sp>
      <p:pic>
        <p:nvPicPr>
          <p:cNvPr id="2" name="Picture 1">
            <a:extLst>
              <a:ext uri="{FF2B5EF4-FFF2-40B4-BE49-F238E27FC236}">
                <a16:creationId xmlns:a16="http://schemas.microsoft.com/office/drawing/2014/main" id="{A695981C-8FAC-46EB-A1CC-45C1A03632C9}"/>
              </a:ext>
            </a:extLst>
          </p:cNvPr>
          <p:cNvPicPr>
            <a:picLocks noChangeAspect="1"/>
          </p:cNvPicPr>
          <p:nvPr/>
        </p:nvPicPr>
        <p:blipFill rotWithShape="1">
          <a:blip r:embed="rId3"/>
          <a:srcRect t="1832"/>
          <a:stretch/>
        </p:blipFill>
        <p:spPr>
          <a:xfrm>
            <a:off x="1666240" y="1442720"/>
            <a:ext cx="8987790" cy="4441507"/>
          </a:xfrm>
          <a:prstGeom prst="rect">
            <a:avLst/>
          </a:prstGeom>
        </p:spPr>
      </p:pic>
    </p:spTree>
    <p:extLst>
      <p:ext uri="{BB962C8B-B14F-4D97-AF65-F5344CB8AC3E}">
        <p14:creationId xmlns:p14="http://schemas.microsoft.com/office/powerpoint/2010/main" val="1976756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22</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a:xfrm>
            <a:off x="587374" y="359273"/>
            <a:ext cx="6660093" cy="1621619"/>
          </a:xfrm>
        </p:spPr>
        <p:txBody>
          <a:bodyPr/>
          <a:lstStyle/>
          <a:p>
            <a:r>
              <a:rPr lang="en-US" dirty="0"/>
              <a:t>Results-PID Controller</a:t>
            </a:r>
          </a:p>
        </p:txBody>
      </p:sp>
      <p:pic>
        <p:nvPicPr>
          <p:cNvPr id="6" name="Picture 5">
            <a:extLst>
              <a:ext uri="{FF2B5EF4-FFF2-40B4-BE49-F238E27FC236}">
                <a16:creationId xmlns:a16="http://schemas.microsoft.com/office/drawing/2014/main" id="{864BC21D-6F12-4061-8A54-C04C89C8A2CB}"/>
              </a:ext>
            </a:extLst>
          </p:cNvPr>
          <p:cNvPicPr>
            <a:picLocks noChangeAspect="1"/>
          </p:cNvPicPr>
          <p:nvPr/>
        </p:nvPicPr>
        <p:blipFill rotWithShape="1">
          <a:blip r:embed="rId3"/>
          <a:srcRect t="1625" b="2507"/>
          <a:stretch/>
        </p:blipFill>
        <p:spPr>
          <a:xfrm>
            <a:off x="1769745" y="1432560"/>
            <a:ext cx="8591550" cy="4419600"/>
          </a:xfrm>
          <a:prstGeom prst="rect">
            <a:avLst/>
          </a:prstGeom>
        </p:spPr>
      </p:pic>
    </p:spTree>
    <p:extLst>
      <p:ext uri="{BB962C8B-B14F-4D97-AF65-F5344CB8AC3E}">
        <p14:creationId xmlns:p14="http://schemas.microsoft.com/office/powerpoint/2010/main" val="9443645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E82339-D1BC-468B-9096-67CB83360619}"/>
              </a:ext>
            </a:extLst>
          </p:cNvPr>
          <p:cNvSpPr>
            <a:spLocks noGrp="1"/>
          </p:cNvSpPr>
          <p:nvPr>
            <p:ph type="sldNum" sz="quarter" idx="10"/>
          </p:nvPr>
        </p:nvSpPr>
        <p:spPr/>
        <p:txBody>
          <a:bodyPr/>
          <a:lstStyle/>
          <a:p>
            <a:fld id="{D8D877B3-D348-4611-9BDB-C5374591D951}" type="slidenum">
              <a:rPr lang="en-US" smtClean="0"/>
              <a:pPr/>
              <a:t>23</a:t>
            </a:fld>
            <a:endParaRPr lang="en-US" dirty="0"/>
          </a:p>
        </p:txBody>
      </p:sp>
      <p:sp>
        <p:nvSpPr>
          <p:cNvPr id="4" name="Title 3">
            <a:extLst>
              <a:ext uri="{FF2B5EF4-FFF2-40B4-BE49-F238E27FC236}">
                <a16:creationId xmlns:a16="http://schemas.microsoft.com/office/drawing/2014/main" id="{3386D20D-2916-4BB4-9E6D-338278D8045B}"/>
              </a:ext>
            </a:extLst>
          </p:cNvPr>
          <p:cNvSpPr>
            <a:spLocks noGrp="1"/>
          </p:cNvSpPr>
          <p:nvPr>
            <p:ph type="title"/>
          </p:nvPr>
        </p:nvSpPr>
        <p:spPr/>
        <p:txBody>
          <a:bodyPr/>
          <a:lstStyle/>
          <a:p>
            <a:r>
              <a:rPr lang="en-US" dirty="0"/>
              <a:t>Observations</a:t>
            </a:r>
          </a:p>
        </p:txBody>
      </p:sp>
      <mc:AlternateContent xmlns:mc="http://schemas.openxmlformats.org/markup-compatibility/2006" xmlns:a14="http://schemas.microsoft.com/office/drawing/2010/main">
        <mc:Choice Requires="a14">
          <p:sp>
            <p:nvSpPr>
              <p:cNvPr id="5" name="Text Placeholder 4">
                <a:extLst>
                  <a:ext uri="{FF2B5EF4-FFF2-40B4-BE49-F238E27FC236}">
                    <a16:creationId xmlns:a16="http://schemas.microsoft.com/office/drawing/2014/main" id="{3580F9A3-8E9B-4684-B720-8D01F7D1CDED}"/>
                  </a:ext>
                </a:extLst>
              </p:cNvPr>
              <p:cNvSpPr>
                <a:spLocks noGrp="1"/>
              </p:cNvSpPr>
              <p:nvPr>
                <p:ph type="body" sz="quarter" idx="12"/>
              </p:nvPr>
            </p:nvSpPr>
            <p:spPr>
              <a:xfrm>
                <a:off x="587375" y="2143359"/>
                <a:ext cx="10752512" cy="3752115"/>
              </a:xfrm>
            </p:spPr>
            <p:txBody>
              <a:bodyPr/>
              <a:lstStyle/>
              <a:p>
                <a:r>
                  <a:rPr lang="en-US" sz="1800" dirty="0"/>
                  <a:t>P-controller settles fastest, however with very big steady-state error</a:t>
                </a:r>
              </a:p>
              <a:p>
                <a:endParaRPr lang="en-US" sz="1800" dirty="0"/>
              </a:p>
              <a:p>
                <a:r>
                  <a:rPr lang="en-US" sz="1800" dirty="0"/>
                  <a:t>PI-controller does not present a steady state error, however, the overshoot is rather big</a:t>
                </a:r>
              </a:p>
              <a:p>
                <a:endParaRPr lang="en-US" sz="1800" dirty="0"/>
              </a:p>
              <a:p>
                <a:r>
                  <a:rPr lang="en-US" sz="1800" dirty="0"/>
                  <a:t>PID-controller also has an unacceptable overshoot</a:t>
                </a:r>
              </a:p>
              <a:p>
                <a:endParaRPr lang="en-US" sz="1800" dirty="0"/>
              </a:p>
              <a:p>
                <a:r>
                  <a:rPr lang="en-US" sz="1800" dirty="0"/>
                  <a:t>Decided to manually tune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𝑘</m:t>
                        </m:r>
                      </m:e>
                      <m:sub>
                        <m:r>
                          <a:rPr lang="en-US" sz="1800" b="0" i="1" smtClean="0">
                            <a:latin typeface="Cambria Math" panose="02040503050406030204" pitchFamily="18" charset="0"/>
                          </a:rPr>
                          <m:t>𝐷</m:t>
                        </m:r>
                      </m:sub>
                    </m:sSub>
                  </m:oMath>
                </a14:m>
                <a:r>
                  <a:rPr lang="en-US" sz="1800" dirty="0"/>
                  <a:t> term to achieve better results</a:t>
                </a:r>
              </a:p>
              <a:p>
                <a:endParaRPr lang="en-US" dirty="0"/>
              </a:p>
            </p:txBody>
          </p:sp>
        </mc:Choice>
        <mc:Fallback xmlns="">
          <p:sp>
            <p:nvSpPr>
              <p:cNvPr id="5" name="Text Placeholder 4">
                <a:extLst>
                  <a:ext uri="{FF2B5EF4-FFF2-40B4-BE49-F238E27FC236}">
                    <a16:creationId xmlns:a16="http://schemas.microsoft.com/office/drawing/2014/main" id="{3580F9A3-8E9B-4684-B720-8D01F7D1CDED}"/>
                  </a:ext>
                </a:extLst>
              </p:cNvPr>
              <p:cNvSpPr>
                <a:spLocks noGrp="1" noRot="1" noChangeAspect="1" noMove="1" noResize="1" noEditPoints="1" noAdjustHandles="1" noChangeArrowheads="1" noChangeShapeType="1" noTextEdit="1"/>
              </p:cNvSpPr>
              <p:nvPr>
                <p:ph type="body" sz="quarter" idx="12"/>
              </p:nvPr>
            </p:nvSpPr>
            <p:spPr>
              <a:xfrm>
                <a:off x="587375" y="2143359"/>
                <a:ext cx="10752512" cy="3752115"/>
              </a:xfrm>
              <a:blipFill>
                <a:blip r:embed="rId3"/>
                <a:stretch>
                  <a:fillRect t="-976"/>
                </a:stretch>
              </a:blipFill>
            </p:spPr>
            <p:txBody>
              <a:bodyPr/>
              <a:lstStyle/>
              <a:p>
                <a:r>
                  <a:rPr lang="en-US">
                    <a:noFill/>
                  </a:rPr>
                  <a:t> </a:t>
                </a:r>
              </a:p>
            </p:txBody>
          </p:sp>
        </mc:Fallback>
      </mc:AlternateContent>
    </p:spTree>
    <p:extLst>
      <p:ext uri="{BB962C8B-B14F-4D97-AF65-F5344CB8AC3E}">
        <p14:creationId xmlns:p14="http://schemas.microsoft.com/office/powerpoint/2010/main" val="1777143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364107F-9833-44E9-9BD1-C98854813EF4}"/>
              </a:ext>
            </a:extLst>
          </p:cNvPr>
          <p:cNvSpPr>
            <a:spLocks noGrp="1"/>
          </p:cNvSpPr>
          <p:nvPr>
            <p:ph type="sldNum" sz="quarter" idx="10"/>
          </p:nvPr>
        </p:nvSpPr>
        <p:spPr/>
        <p:txBody>
          <a:bodyPr/>
          <a:lstStyle/>
          <a:p>
            <a:fld id="{D8D877B3-D348-4611-9BDB-C5374591D951}" type="slidenum">
              <a:rPr lang="en-US" smtClean="0"/>
              <a:pPr/>
              <a:t>24</a:t>
            </a:fld>
            <a:endParaRPr lang="en-US" dirty="0"/>
          </a:p>
        </p:txBody>
      </p:sp>
      <p:sp>
        <p:nvSpPr>
          <p:cNvPr id="4" name="Title 3">
            <a:extLst>
              <a:ext uri="{FF2B5EF4-FFF2-40B4-BE49-F238E27FC236}">
                <a16:creationId xmlns:a16="http://schemas.microsoft.com/office/drawing/2014/main" id="{8BF49E19-4A89-49F8-9F80-6005F8244713}"/>
              </a:ext>
            </a:extLst>
          </p:cNvPr>
          <p:cNvSpPr>
            <a:spLocks noGrp="1"/>
          </p:cNvSpPr>
          <p:nvPr>
            <p:ph type="title"/>
          </p:nvPr>
        </p:nvSpPr>
        <p:spPr>
          <a:xfrm>
            <a:off x="587373" y="359273"/>
            <a:ext cx="10475737" cy="1621619"/>
          </a:xfrm>
        </p:spPr>
        <p:txBody>
          <a:bodyPr/>
          <a:lstStyle/>
          <a:p>
            <a:r>
              <a:rPr lang="en-US" dirty="0"/>
              <a:t>Results-Manually Tuned PID Controller</a:t>
            </a:r>
          </a:p>
        </p:txBody>
      </p:sp>
      <p:pic>
        <p:nvPicPr>
          <p:cNvPr id="2" name="Picture 1">
            <a:extLst>
              <a:ext uri="{FF2B5EF4-FFF2-40B4-BE49-F238E27FC236}">
                <a16:creationId xmlns:a16="http://schemas.microsoft.com/office/drawing/2014/main" id="{3E50B908-3818-487B-933F-920A1461C8A5}"/>
              </a:ext>
            </a:extLst>
          </p:cNvPr>
          <p:cNvPicPr>
            <a:picLocks noChangeAspect="1"/>
          </p:cNvPicPr>
          <p:nvPr/>
        </p:nvPicPr>
        <p:blipFill>
          <a:blip r:embed="rId3"/>
          <a:stretch>
            <a:fillRect/>
          </a:stretch>
        </p:blipFill>
        <p:spPr>
          <a:xfrm>
            <a:off x="1748791" y="1332413"/>
            <a:ext cx="8632116" cy="4584654"/>
          </a:xfrm>
          <a:prstGeom prst="rect">
            <a:avLst/>
          </a:prstGeom>
        </p:spPr>
      </p:pic>
    </p:spTree>
    <p:extLst>
      <p:ext uri="{BB962C8B-B14F-4D97-AF65-F5344CB8AC3E}">
        <p14:creationId xmlns:p14="http://schemas.microsoft.com/office/powerpoint/2010/main" val="2515273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A88CDC5-4530-4308-B2C0-D728E1B62627}"/>
              </a:ext>
            </a:extLst>
          </p:cNvPr>
          <p:cNvSpPr>
            <a:spLocks noGrp="1"/>
          </p:cNvSpPr>
          <p:nvPr>
            <p:ph type="sldNum" sz="quarter" idx="10"/>
          </p:nvPr>
        </p:nvSpPr>
        <p:spPr/>
        <p:txBody>
          <a:bodyPr/>
          <a:lstStyle/>
          <a:p>
            <a:fld id="{D8D877B3-D348-4611-9BDB-C5374591D951}" type="slidenum">
              <a:rPr lang="en-US" smtClean="0"/>
              <a:pPr/>
              <a:t>25</a:t>
            </a:fld>
            <a:endParaRPr lang="en-US" dirty="0"/>
          </a:p>
        </p:txBody>
      </p:sp>
      <p:sp>
        <p:nvSpPr>
          <p:cNvPr id="4" name="Title 3">
            <a:extLst>
              <a:ext uri="{FF2B5EF4-FFF2-40B4-BE49-F238E27FC236}">
                <a16:creationId xmlns:a16="http://schemas.microsoft.com/office/drawing/2014/main" id="{44A30615-A5DE-4F55-AC25-697BA941BF57}"/>
              </a:ext>
            </a:extLst>
          </p:cNvPr>
          <p:cNvSpPr>
            <a:spLocks noGrp="1"/>
          </p:cNvSpPr>
          <p:nvPr>
            <p:ph type="title"/>
          </p:nvPr>
        </p:nvSpPr>
        <p:spPr>
          <a:xfrm>
            <a:off x="587374" y="359273"/>
            <a:ext cx="7924448" cy="1621619"/>
          </a:xfrm>
        </p:spPr>
        <p:txBody>
          <a:bodyPr/>
          <a:lstStyle/>
          <a:p>
            <a:r>
              <a:rPr lang="en-US" dirty="0"/>
              <a:t>Comparison – PI Controller </a:t>
            </a:r>
          </a:p>
        </p:txBody>
      </p:sp>
      <p:pic>
        <p:nvPicPr>
          <p:cNvPr id="7" name="Picture 6">
            <a:extLst>
              <a:ext uri="{FF2B5EF4-FFF2-40B4-BE49-F238E27FC236}">
                <a16:creationId xmlns:a16="http://schemas.microsoft.com/office/drawing/2014/main" id="{DC6E9CE0-973C-46BC-95F4-993C83183526}"/>
              </a:ext>
            </a:extLst>
          </p:cNvPr>
          <p:cNvPicPr>
            <a:picLocks noChangeAspect="1"/>
          </p:cNvPicPr>
          <p:nvPr/>
        </p:nvPicPr>
        <p:blipFill rotWithShape="1">
          <a:blip r:embed="rId2"/>
          <a:srcRect l="1417" r="4177"/>
          <a:stretch/>
        </p:blipFill>
        <p:spPr>
          <a:xfrm>
            <a:off x="587375" y="1209863"/>
            <a:ext cx="5508625" cy="4438273"/>
          </a:xfrm>
          <a:prstGeom prst="rect">
            <a:avLst/>
          </a:prstGeom>
        </p:spPr>
      </p:pic>
      <p:pic>
        <p:nvPicPr>
          <p:cNvPr id="9" name="Picture 8">
            <a:extLst>
              <a:ext uri="{FF2B5EF4-FFF2-40B4-BE49-F238E27FC236}">
                <a16:creationId xmlns:a16="http://schemas.microsoft.com/office/drawing/2014/main" id="{0E6055BF-A66F-4627-B9E4-FBCF12D06EB1}"/>
              </a:ext>
            </a:extLst>
          </p:cNvPr>
          <p:cNvPicPr>
            <a:picLocks noChangeAspect="1"/>
          </p:cNvPicPr>
          <p:nvPr/>
        </p:nvPicPr>
        <p:blipFill>
          <a:blip r:embed="rId3"/>
          <a:stretch>
            <a:fillRect/>
          </a:stretch>
        </p:blipFill>
        <p:spPr>
          <a:xfrm>
            <a:off x="6104802" y="1543754"/>
            <a:ext cx="5806553" cy="3770489"/>
          </a:xfrm>
          <a:prstGeom prst="rect">
            <a:avLst/>
          </a:prstGeom>
        </p:spPr>
      </p:pic>
    </p:spTree>
    <p:extLst>
      <p:ext uri="{BB962C8B-B14F-4D97-AF65-F5344CB8AC3E}">
        <p14:creationId xmlns:p14="http://schemas.microsoft.com/office/powerpoint/2010/main" val="1236061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9A5CB42-C79C-4EA2-B813-D7EFAAA58B22}"/>
              </a:ext>
            </a:extLst>
          </p:cNvPr>
          <p:cNvSpPr>
            <a:spLocks noGrp="1"/>
          </p:cNvSpPr>
          <p:nvPr>
            <p:ph type="sldNum" sz="quarter" idx="10"/>
          </p:nvPr>
        </p:nvSpPr>
        <p:spPr/>
        <p:txBody>
          <a:bodyPr/>
          <a:lstStyle/>
          <a:p>
            <a:fld id="{D8D877B3-D348-4611-9BDB-C5374591D951}" type="slidenum">
              <a:rPr lang="en-US" smtClean="0"/>
              <a:pPr/>
              <a:t>26</a:t>
            </a:fld>
            <a:endParaRPr lang="en-US" dirty="0"/>
          </a:p>
        </p:txBody>
      </p:sp>
      <p:sp>
        <p:nvSpPr>
          <p:cNvPr id="4" name="Title 3">
            <a:extLst>
              <a:ext uri="{FF2B5EF4-FFF2-40B4-BE49-F238E27FC236}">
                <a16:creationId xmlns:a16="http://schemas.microsoft.com/office/drawing/2014/main" id="{6D1484B8-B3CC-4A3B-A84F-7F9DADF3067E}"/>
              </a:ext>
            </a:extLst>
          </p:cNvPr>
          <p:cNvSpPr>
            <a:spLocks noGrp="1"/>
          </p:cNvSpPr>
          <p:nvPr>
            <p:ph type="title"/>
          </p:nvPr>
        </p:nvSpPr>
        <p:spPr>
          <a:xfrm>
            <a:off x="587374" y="359273"/>
            <a:ext cx="7427737" cy="1621619"/>
          </a:xfrm>
        </p:spPr>
        <p:txBody>
          <a:bodyPr/>
          <a:lstStyle/>
          <a:p>
            <a:r>
              <a:rPr lang="en-US" dirty="0"/>
              <a:t>Comparison – PID Controller</a:t>
            </a:r>
          </a:p>
        </p:txBody>
      </p:sp>
      <p:pic>
        <p:nvPicPr>
          <p:cNvPr id="6" name="Picture 5">
            <a:extLst>
              <a:ext uri="{FF2B5EF4-FFF2-40B4-BE49-F238E27FC236}">
                <a16:creationId xmlns:a16="http://schemas.microsoft.com/office/drawing/2014/main" id="{6E9D95C5-05BF-441F-A62D-47A12B815C7F}"/>
              </a:ext>
            </a:extLst>
          </p:cNvPr>
          <p:cNvPicPr>
            <a:picLocks/>
          </p:cNvPicPr>
          <p:nvPr/>
        </p:nvPicPr>
        <p:blipFill rotWithShape="1">
          <a:blip r:embed="rId3"/>
          <a:srcRect t="1625" b="2507"/>
          <a:stretch/>
        </p:blipFill>
        <p:spPr>
          <a:xfrm>
            <a:off x="585216" y="1207008"/>
            <a:ext cx="5504688" cy="4434840"/>
          </a:xfrm>
          <a:prstGeom prst="rect">
            <a:avLst/>
          </a:prstGeom>
        </p:spPr>
      </p:pic>
      <p:pic>
        <p:nvPicPr>
          <p:cNvPr id="7" name="Picture 6">
            <a:extLst>
              <a:ext uri="{FF2B5EF4-FFF2-40B4-BE49-F238E27FC236}">
                <a16:creationId xmlns:a16="http://schemas.microsoft.com/office/drawing/2014/main" id="{92EEA0AD-7129-43A3-BBB0-EAF31D9B84DE}"/>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6108192" y="1545336"/>
            <a:ext cx="5806440" cy="3767328"/>
          </a:xfrm>
          <a:prstGeom prst="rect">
            <a:avLst/>
          </a:prstGeom>
        </p:spPr>
      </p:pic>
    </p:spTree>
    <p:extLst>
      <p:ext uri="{BB962C8B-B14F-4D97-AF65-F5344CB8AC3E}">
        <p14:creationId xmlns:p14="http://schemas.microsoft.com/office/powerpoint/2010/main" val="520615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ladsholder til billede 4"/>
          <p:cNvSpPr>
            <a:spLocks noGrp="1"/>
          </p:cNvSpPr>
          <p:nvPr>
            <p:ph type="pic" sz="quarter" idx="11"/>
          </p:nvPr>
        </p:nvSpPr>
        <p:spPr/>
      </p:sp>
      <p:sp>
        <p:nvSpPr>
          <p:cNvPr id="4" name="Titel 3"/>
          <p:cNvSpPr>
            <a:spLocks noGrp="1"/>
          </p:cNvSpPr>
          <p:nvPr>
            <p:ph type="title"/>
          </p:nvPr>
        </p:nvSpPr>
        <p:spPr/>
        <p:txBody>
          <a:bodyPr/>
          <a:lstStyle/>
          <a:p>
            <a:r>
              <a:rPr lang="da-DK" dirty="0"/>
              <a:t>FUTURE WORK</a:t>
            </a:r>
          </a:p>
        </p:txBody>
      </p:sp>
      <p:sp>
        <p:nvSpPr>
          <p:cNvPr id="6" name="Pladsholder til tekst 5"/>
          <p:cNvSpPr>
            <a:spLocks noGrp="1"/>
          </p:cNvSpPr>
          <p:nvPr>
            <p:ph type="body" sz="quarter" idx="12"/>
          </p:nvPr>
        </p:nvSpPr>
        <p:spPr/>
        <p:txBody>
          <a:bodyPr/>
          <a:lstStyle/>
          <a:p>
            <a:r>
              <a:rPr lang="en-GB" dirty="0"/>
              <a:t>Modelling of Power Consumption</a:t>
            </a:r>
          </a:p>
          <a:p>
            <a:r>
              <a:rPr lang="en-GB" dirty="0"/>
              <a:t>Model Validation</a:t>
            </a:r>
          </a:p>
          <a:p>
            <a:r>
              <a:rPr lang="en-GB" dirty="0"/>
              <a:t>Model Combination</a:t>
            </a:r>
          </a:p>
        </p:txBody>
      </p:sp>
    </p:spTree>
    <p:extLst>
      <p:ext uri="{BB962C8B-B14F-4D97-AF65-F5344CB8AC3E}">
        <p14:creationId xmlns:p14="http://schemas.microsoft.com/office/powerpoint/2010/main" val="22987535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28</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7427913"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single pump</a:t>
            </a:r>
            <a:br>
              <a:rPr lang="en-GB" dirty="0"/>
            </a:br>
            <a:r>
              <a:rPr lang="en-GB" dirty="0"/>
              <a:t>with collected data points in red</a:t>
            </a:r>
            <a:endParaRPr lang="LID4096" dirty="0"/>
          </a:p>
        </p:txBody>
      </p:sp>
    </p:spTree>
    <p:extLst>
      <p:ext uri="{BB962C8B-B14F-4D97-AF65-F5344CB8AC3E}">
        <p14:creationId xmlns:p14="http://schemas.microsoft.com/office/powerpoint/2010/main" val="29580886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29</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two pumps</a:t>
            </a:r>
            <a:br>
              <a:rPr lang="en-GB" dirty="0"/>
            </a:br>
            <a:r>
              <a:rPr lang="en-GB" dirty="0"/>
              <a:t>with collected data points in red</a:t>
            </a:r>
            <a:endParaRPr lang="LID4096" dirty="0"/>
          </a:p>
        </p:txBody>
      </p:sp>
    </p:spTree>
    <p:extLst>
      <p:ext uri="{BB962C8B-B14F-4D97-AF65-F5344CB8AC3E}">
        <p14:creationId xmlns:p14="http://schemas.microsoft.com/office/powerpoint/2010/main" val="111891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solidFill>
                  <a:schemeClr val="bg1">
                    <a:alpha val="70000"/>
                  </a:schemeClr>
                </a:solidFill>
              </a:rPr>
              <a:pPr rtl="0"/>
              <a:t>3</a:t>
            </a:fld>
            <a:endParaRPr lang="en-US" dirty="0">
              <a:solidFill>
                <a:schemeClr val="bg1">
                  <a:alpha val="70000"/>
                </a:schemeClr>
              </a:solidFill>
            </a:endParaRPr>
          </a:p>
        </p:txBody>
      </p:sp>
      <p:sp>
        <p:nvSpPr>
          <p:cNvPr id="5" name="Titel 4"/>
          <p:cNvSpPr>
            <a:spLocks noGrp="1"/>
          </p:cNvSpPr>
          <p:nvPr>
            <p:ph type="title"/>
          </p:nvPr>
        </p:nvSpPr>
        <p:spPr>
          <a:xfrm>
            <a:off x="587373" y="359273"/>
            <a:ext cx="6570750" cy="1621619"/>
          </a:xfrm>
        </p:spPr>
        <p:txBody>
          <a:bodyPr rtlCol="0"/>
          <a:lstStyle/>
          <a:p>
            <a:r>
              <a:rPr lang="da-DK" dirty="0"/>
              <a:t>INTRODUCTION</a:t>
            </a:r>
            <a:endParaRPr lang="da-DK" dirty="0">
              <a:cs typeface="Arial"/>
            </a:endParaRPr>
          </a:p>
        </p:txBody>
      </p:sp>
      <p:sp>
        <p:nvSpPr>
          <p:cNvPr id="7" name="Pladsholder til tekst 6"/>
          <p:cNvSpPr>
            <a:spLocks noGrp="1"/>
          </p:cNvSpPr>
          <p:nvPr>
            <p:ph type="body" sz="quarter" idx="12"/>
          </p:nvPr>
        </p:nvSpPr>
        <p:spPr>
          <a:xfrm>
            <a:off x="587374" y="2408663"/>
            <a:ext cx="4990465" cy="3863045"/>
          </a:xfrm>
        </p:spPr>
        <p:txBody>
          <a:bodyPr vert="horz" lIns="0" tIns="45720" rIns="0" bIns="45720" rtlCol="0" anchor="t">
            <a:noAutofit/>
          </a:bodyPr>
          <a:lstStyle/>
          <a:p>
            <a:r>
              <a:rPr lang="en-US" dirty="0"/>
              <a:t>Why we chose to work with the pump system?</a:t>
            </a:r>
          </a:p>
          <a:p>
            <a:pPr rtl="0"/>
            <a:endParaRPr lang="da-DK" altLang="da-DK" dirty="0"/>
          </a:p>
          <a:p>
            <a:r>
              <a:rPr lang="en-GB" dirty="0"/>
              <a:t>Working with an already existing system compared to building a system from the ground up.</a:t>
            </a:r>
          </a:p>
          <a:p>
            <a:pPr rtl="0"/>
            <a:endParaRPr lang="da-DK" altLang="da-DK" dirty="0"/>
          </a:p>
          <a:p>
            <a:r>
              <a:rPr lang="en-GB" dirty="0"/>
              <a:t>At first we wanted to optimize the energy consumption by running 1, 2 or 3 pumps depending on what would be most efficient. (Daniel)</a:t>
            </a:r>
          </a:p>
          <a:p>
            <a:pPr marL="0" indent="0">
              <a:buNone/>
            </a:pPr>
            <a:endParaRPr lang="en-GB" dirty="0"/>
          </a:p>
          <a:p>
            <a:r>
              <a:rPr lang="en-GB" dirty="0"/>
              <a:t>Changed direction - End goal was to analyse the pump-system and model it mathematically, in order to control a constant flow using a PID controller.</a:t>
            </a:r>
            <a:br>
              <a:rPr lang="en-GB" dirty="0"/>
            </a:br>
            <a:endParaRPr lang="en-GB" sz="1400" dirty="0">
              <a:solidFill>
                <a:srgbClr val="002654"/>
              </a:solidFill>
              <a:latin typeface="Arial" panose="020B0604020202020204" pitchFamily="34" charset="0"/>
              <a:cs typeface="Arial" panose="020B0604020202020204" pitchFamily="34" charset="0"/>
            </a:endParaRPr>
          </a:p>
          <a:p>
            <a:pPr rtl="0"/>
            <a:endParaRPr lang="da-DK" sz="1400" dirty="0">
              <a:cs typeface="Arial"/>
            </a:endParaRPr>
          </a:p>
        </p:txBody>
      </p:sp>
      <p:pic>
        <p:nvPicPr>
          <p:cNvPr id="9" name="Pladsholder til billede 8" descr="Et billede, der indeholder kredsløb, objekt&#10;&#10;Beskrivelse, der er oprettet med høj sikkerhed">
            <a:extLst>
              <a:ext uri="{FF2B5EF4-FFF2-40B4-BE49-F238E27FC236}">
                <a16:creationId xmlns:a16="http://schemas.microsoft.com/office/drawing/2014/main" id="{B9B74A3E-B188-49C6-A373-4B768343A294}"/>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22510" r="38506"/>
          <a:stretch/>
        </p:blipFill>
        <p:spPr>
          <a:xfrm>
            <a:off x="7438768" y="0"/>
            <a:ext cx="4753232" cy="6858000"/>
          </a:xfrm>
        </p:spPr>
      </p:pic>
    </p:spTree>
    <p:extLst>
      <p:ext uri="{BB962C8B-B14F-4D97-AF65-F5344CB8AC3E}">
        <p14:creationId xmlns:p14="http://schemas.microsoft.com/office/powerpoint/2010/main" val="3296553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30</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three pumps</a:t>
            </a:r>
            <a:br>
              <a:rPr lang="en-GB" dirty="0"/>
            </a:br>
            <a:r>
              <a:rPr lang="en-GB" dirty="0"/>
              <a:t>with collected data points in red</a:t>
            </a:r>
            <a:endParaRPr lang="LID4096" dirty="0"/>
          </a:p>
        </p:txBody>
      </p:sp>
    </p:spTree>
    <p:extLst>
      <p:ext uri="{BB962C8B-B14F-4D97-AF65-F5344CB8AC3E}">
        <p14:creationId xmlns:p14="http://schemas.microsoft.com/office/powerpoint/2010/main" val="42485611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31</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771485"/>
            <a:ext cx="7427913" cy="402796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single-pump-model</a:t>
            </a:r>
            <a:br>
              <a:rPr lang="en-GB" dirty="0"/>
            </a:br>
            <a:r>
              <a:rPr lang="en-GB" dirty="0"/>
              <a:t>with validation data in white</a:t>
            </a:r>
            <a:endParaRPr lang="LID4096" dirty="0"/>
          </a:p>
        </p:txBody>
      </p:sp>
    </p:spTree>
    <p:extLst>
      <p:ext uri="{BB962C8B-B14F-4D97-AF65-F5344CB8AC3E}">
        <p14:creationId xmlns:p14="http://schemas.microsoft.com/office/powerpoint/2010/main" val="33068070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32</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771485"/>
            <a:ext cx="7427913" cy="402796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two-pump-model</a:t>
            </a:r>
            <a:br>
              <a:rPr lang="en-GB" dirty="0"/>
            </a:br>
            <a:r>
              <a:rPr lang="en-GB" dirty="0"/>
              <a:t>with validation data in white and pressure offset</a:t>
            </a:r>
            <a:endParaRPr lang="LID4096" dirty="0"/>
          </a:p>
        </p:txBody>
      </p:sp>
    </p:spTree>
    <p:extLst>
      <p:ext uri="{BB962C8B-B14F-4D97-AF65-F5344CB8AC3E}">
        <p14:creationId xmlns:p14="http://schemas.microsoft.com/office/powerpoint/2010/main" val="14491308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33</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771485"/>
            <a:ext cx="7427913" cy="402796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three-pump-model</a:t>
            </a:r>
            <a:br>
              <a:rPr lang="en-GB" dirty="0"/>
            </a:br>
            <a:r>
              <a:rPr lang="en-GB" dirty="0"/>
              <a:t>with validation data in white and pressure offset</a:t>
            </a:r>
          </a:p>
        </p:txBody>
      </p:sp>
    </p:spTree>
    <p:extLst>
      <p:ext uri="{BB962C8B-B14F-4D97-AF65-F5344CB8AC3E}">
        <p14:creationId xmlns:p14="http://schemas.microsoft.com/office/powerpoint/2010/main" val="1321005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34</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771485"/>
            <a:ext cx="7427913" cy="402796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two-pump-model</a:t>
            </a:r>
            <a:br>
              <a:rPr lang="en-GB" dirty="0"/>
            </a:br>
            <a:r>
              <a:rPr lang="en-GB" dirty="0"/>
              <a:t>with validation data in white</a:t>
            </a:r>
            <a:endParaRPr lang="LID4096" dirty="0"/>
          </a:p>
        </p:txBody>
      </p:sp>
    </p:spTree>
    <p:extLst>
      <p:ext uri="{BB962C8B-B14F-4D97-AF65-F5344CB8AC3E}">
        <p14:creationId xmlns:p14="http://schemas.microsoft.com/office/powerpoint/2010/main" val="39854608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35</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771485"/>
            <a:ext cx="7427913" cy="402796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three-pump-model with validation data in white</a:t>
            </a:r>
          </a:p>
        </p:txBody>
      </p:sp>
    </p:spTree>
    <p:extLst>
      <p:ext uri="{BB962C8B-B14F-4D97-AF65-F5344CB8AC3E}">
        <p14:creationId xmlns:p14="http://schemas.microsoft.com/office/powerpoint/2010/main" val="33703913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36</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 for one and two pumps</a:t>
            </a:r>
          </a:p>
        </p:txBody>
      </p:sp>
    </p:spTree>
    <p:extLst>
      <p:ext uri="{BB962C8B-B14F-4D97-AF65-F5344CB8AC3E}">
        <p14:creationId xmlns:p14="http://schemas.microsoft.com/office/powerpoint/2010/main" val="29039645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37</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 for one and two pumps with intersection highlighted</a:t>
            </a:r>
          </a:p>
        </p:txBody>
      </p:sp>
    </p:spTree>
    <p:extLst>
      <p:ext uri="{BB962C8B-B14F-4D97-AF65-F5344CB8AC3E}">
        <p14:creationId xmlns:p14="http://schemas.microsoft.com/office/powerpoint/2010/main" val="9321006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440B-0CB9-4586-9A83-2246C37D012B}"/>
              </a:ext>
            </a:extLst>
          </p:cNvPr>
          <p:cNvSpPr>
            <a:spLocks noGrp="1"/>
          </p:cNvSpPr>
          <p:nvPr>
            <p:ph type="sldNum" sz="quarter" idx="10"/>
          </p:nvPr>
        </p:nvSpPr>
        <p:spPr/>
        <p:txBody>
          <a:bodyPr/>
          <a:lstStyle/>
          <a:p>
            <a:fld id="{D8D877B3-D348-4611-9BDB-C5374591D951}" type="slidenum">
              <a:rPr lang="en-US" smtClean="0"/>
              <a:pPr/>
              <a:t>38</a:t>
            </a:fld>
            <a:endParaRPr lang="en-US" dirty="0"/>
          </a:p>
        </p:txBody>
      </p:sp>
      <p:pic>
        <p:nvPicPr>
          <p:cNvPr id="8" name="Picture Placeholder 7">
            <a:extLst>
              <a:ext uri="{FF2B5EF4-FFF2-40B4-BE49-F238E27FC236}">
                <a16:creationId xmlns:a16="http://schemas.microsoft.com/office/drawing/2014/main" id="{39609A71-5A73-4769-94A8-1FECC3AAE9E1}"/>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69867" y="3492500"/>
            <a:ext cx="4480176" cy="3360132"/>
          </a:xfrm>
        </p:spPr>
      </p:pic>
      <p:sp>
        <p:nvSpPr>
          <p:cNvPr id="4" name="Title 3">
            <a:extLst>
              <a:ext uri="{FF2B5EF4-FFF2-40B4-BE49-F238E27FC236}">
                <a16:creationId xmlns:a16="http://schemas.microsoft.com/office/drawing/2014/main" id="{9E8C418C-0B5D-4F1C-AAD3-6D23D8B0016E}"/>
              </a:ext>
            </a:extLst>
          </p:cNvPr>
          <p:cNvSpPr>
            <a:spLocks noGrp="1"/>
          </p:cNvSpPr>
          <p:nvPr>
            <p:ph type="title"/>
          </p:nvPr>
        </p:nvSpPr>
        <p:spPr/>
        <p:txBody>
          <a:bodyPr/>
          <a:lstStyle/>
          <a:p>
            <a:endParaRPr lang="LID4096"/>
          </a:p>
        </p:txBody>
      </p:sp>
      <p:sp>
        <p:nvSpPr>
          <p:cNvPr id="5" name="Text Placeholder 4">
            <a:extLst>
              <a:ext uri="{FF2B5EF4-FFF2-40B4-BE49-F238E27FC236}">
                <a16:creationId xmlns:a16="http://schemas.microsoft.com/office/drawing/2014/main" id="{04832610-61C4-407B-8284-FC3ED04C5C46}"/>
              </a:ext>
            </a:extLst>
          </p:cNvPr>
          <p:cNvSpPr>
            <a:spLocks noGrp="1"/>
          </p:cNvSpPr>
          <p:nvPr>
            <p:ph type="body" sz="quarter" idx="15"/>
          </p:nvPr>
        </p:nvSpPr>
        <p:spPr/>
        <p:txBody>
          <a:bodyPr/>
          <a:lstStyle/>
          <a:p>
            <a:endParaRPr lang="LID4096"/>
          </a:p>
        </p:txBody>
      </p:sp>
      <p:pic>
        <p:nvPicPr>
          <p:cNvPr id="10" name="Picture Placeholder 9">
            <a:extLst>
              <a:ext uri="{FF2B5EF4-FFF2-40B4-BE49-F238E27FC236}">
                <a16:creationId xmlns:a16="http://schemas.microsoft.com/office/drawing/2014/main" id="{9960649F-7168-4A2B-90BB-E383873246A7}"/>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9867" y="0"/>
            <a:ext cx="4480176" cy="3360132"/>
          </a:xfrm>
        </p:spPr>
      </p:pic>
      <p:pic>
        <p:nvPicPr>
          <p:cNvPr id="11" name="Picture Placeholder 6">
            <a:extLst>
              <a:ext uri="{FF2B5EF4-FFF2-40B4-BE49-F238E27FC236}">
                <a16:creationId xmlns:a16="http://schemas.microsoft.com/office/drawing/2014/main" id="{73989BDD-F3BF-45BF-ABFC-191820D830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 y="0"/>
            <a:ext cx="7427912" cy="5570934"/>
          </a:xfrm>
          <a:prstGeom prst="rect">
            <a:avLst/>
          </a:prstGeom>
        </p:spPr>
      </p:pic>
    </p:spTree>
    <p:extLst>
      <p:ext uri="{BB962C8B-B14F-4D97-AF65-F5344CB8AC3E}">
        <p14:creationId xmlns:p14="http://schemas.microsoft.com/office/powerpoint/2010/main" val="12036775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39</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 for two and three pumps</a:t>
            </a:r>
          </a:p>
        </p:txBody>
      </p:sp>
    </p:spTree>
    <p:extLst>
      <p:ext uri="{BB962C8B-B14F-4D97-AF65-F5344CB8AC3E}">
        <p14:creationId xmlns:p14="http://schemas.microsoft.com/office/powerpoint/2010/main" val="2686128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4</a:t>
            </a:fld>
            <a:endParaRPr lang="en-US"/>
          </a:p>
        </p:txBody>
      </p:sp>
      <p:sp>
        <p:nvSpPr>
          <p:cNvPr id="5" name="Titel 4"/>
          <p:cNvSpPr>
            <a:spLocks noGrp="1"/>
          </p:cNvSpPr>
          <p:nvPr>
            <p:ph type="title"/>
          </p:nvPr>
        </p:nvSpPr>
        <p:spPr>
          <a:xfrm>
            <a:off x="587373" y="359273"/>
            <a:ext cx="5119160" cy="1621619"/>
          </a:xfrm>
        </p:spPr>
        <p:txBody>
          <a:bodyPr rtlCol="0"/>
          <a:lstStyle/>
          <a:p>
            <a:r>
              <a:rPr lang="da-DK" dirty="0">
                <a:cs typeface="Arial"/>
              </a:rPr>
              <a:t>PHYSICAL SETUP SUMMARY</a:t>
            </a:r>
            <a:endParaRPr lang="da-DK" dirty="0"/>
          </a:p>
        </p:txBody>
      </p:sp>
      <p:sp>
        <p:nvSpPr>
          <p:cNvPr id="7" name="Pladsholder til tekst 6"/>
          <p:cNvSpPr>
            <a:spLocks noGrp="1"/>
          </p:cNvSpPr>
          <p:nvPr>
            <p:ph type="body" sz="quarter" idx="12"/>
          </p:nvPr>
        </p:nvSpPr>
        <p:spPr>
          <a:xfrm>
            <a:off x="587375" y="2408663"/>
            <a:ext cx="4694630" cy="3863045"/>
          </a:xfrm>
        </p:spPr>
        <p:txBody>
          <a:bodyPr vert="horz" lIns="0" tIns="45720" rIns="0" bIns="45720" rtlCol="0" anchor="t">
            <a:noAutofit/>
          </a:bodyPr>
          <a:lstStyle/>
          <a:p>
            <a:r>
              <a:rPr lang="da-DK" dirty="0"/>
              <a:t>The </a:t>
            </a:r>
            <a:r>
              <a:rPr lang="da-DK" dirty="0" err="1"/>
              <a:t>system’s</a:t>
            </a:r>
            <a:r>
              <a:rPr lang="da-DK" dirty="0"/>
              <a:t> </a:t>
            </a:r>
            <a:r>
              <a:rPr lang="da-DK" dirty="0" err="1"/>
              <a:t>individual</a:t>
            </a:r>
            <a:r>
              <a:rPr lang="da-DK" dirty="0"/>
              <a:t> parts</a:t>
            </a:r>
            <a:endParaRPr lang="en-US" dirty="0"/>
          </a:p>
          <a:p>
            <a:endParaRPr lang="en-US" dirty="0"/>
          </a:p>
          <a:p>
            <a:r>
              <a:rPr lang="en-US" dirty="0"/>
              <a:t>Controllable inputs</a:t>
            </a:r>
            <a:br>
              <a:rPr lang="en-US" dirty="0"/>
            </a:br>
            <a:br>
              <a:rPr lang="en-US" dirty="0"/>
            </a:br>
            <a:r>
              <a:rPr lang="en-US" sz="1400" dirty="0"/>
              <a:t>- Individual pump speed</a:t>
            </a:r>
            <a:br>
              <a:rPr lang="en-US" sz="1400" dirty="0"/>
            </a:br>
            <a:r>
              <a:rPr lang="en-US" sz="1400" dirty="0"/>
              <a:t>- Control valve</a:t>
            </a:r>
            <a:br>
              <a:rPr lang="en-US" dirty="0"/>
            </a:br>
            <a:endParaRPr lang="da-DK" altLang="da-DK" dirty="0"/>
          </a:p>
          <a:p>
            <a:r>
              <a:rPr lang="en-GB" dirty="0"/>
              <a:t>Measurable outputs</a:t>
            </a:r>
            <a:br>
              <a:rPr lang="en-GB" dirty="0"/>
            </a:br>
            <a:br>
              <a:rPr lang="en-GB" dirty="0"/>
            </a:br>
            <a:r>
              <a:rPr lang="en-GB" sz="1400" dirty="0"/>
              <a:t>- </a:t>
            </a:r>
            <a:r>
              <a:rPr lang="en-US" sz="1400" dirty="0"/>
              <a:t>Individual flow for each pump</a:t>
            </a:r>
            <a:br>
              <a:rPr lang="en-US" sz="1400" dirty="0"/>
            </a:br>
            <a:r>
              <a:rPr lang="en-US" sz="1400" dirty="0"/>
              <a:t>- Individual differential pressure for each pump</a:t>
            </a:r>
            <a:br>
              <a:rPr lang="en-US" sz="1400" dirty="0"/>
            </a:br>
            <a:r>
              <a:rPr lang="en-US" sz="1400" dirty="0"/>
              <a:t>- Individual power consumption for each pump</a:t>
            </a:r>
            <a:br>
              <a:rPr lang="en-US" sz="1200" dirty="0">
                <a:solidFill>
                  <a:srgbClr val="002654"/>
                </a:solidFill>
                <a:latin typeface="Arial" panose="020B0604020202020204" pitchFamily="34" charset="0"/>
                <a:cs typeface="Arial" panose="020B0604020202020204" pitchFamily="34" charset="0"/>
              </a:rPr>
            </a:br>
            <a:endParaRPr lang="en-GB" sz="1200" dirty="0">
              <a:solidFill>
                <a:srgbClr val="002654"/>
              </a:solidFill>
              <a:latin typeface="Arial" panose="020B0604020202020204" pitchFamily="34" charset="0"/>
              <a:cs typeface="Arial" panose="020B0604020202020204" pitchFamily="34" charset="0"/>
            </a:endParaRPr>
          </a:p>
          <a:p>
            <a:pPr rtl="0"/>
            <a:endParaRPr lang="da-DK" sz="1400" dirty="0">
              <a:cs typeface="Arial"/>
            </a:endParaRPr>
          </a:p>
        </p:txBody>
      </p:sp>
      <p:pic>
        <p:nvPicPr>
          <p:cNvPr id="4" name="Billede 3">
            <a:extLst>
              <a:ext uri="{FF2B5EF4-FFF2-40B4-BE49-F238E27FC236}">
                <a16:creationId xmlns:a16="http://schemas.microsoft.com/office/drawing/2014/main" id="{91435C6C-A70F-4070-AAD4-EF6B504EEA20}"/>
              </a:ext>
            </a:extLst>
          </p:cNvPr>
          <p:cNvPicPr>
            <a:picLocks noChangeAspect="1"/>
          </p:cNvPicPr>
          <p:nvPr/>
        </p:nvPicPr>
        <p:blipFill rotWithShape="1">
          <a:blip r:embed="rId3"/>
          <a:srcRect b="4195"/>
          <a:stretch/>
        </p:blipFill>
        <p:spPr>
          <a:xfrm>
            <a:off x="6764180" y="1323970"/>
            <a:ext cx="4575707" cy="4832743"/>
          </a:xfrm>
          <a:prstGeom prst="rect">
            <a:avLst/>
          </a:prstGeom>
        </p:spPr>
      </p:pic>
      <p:sp>
        <p:nvSpPr>
          <p:cNvPr id="3" name="Tekstfelt 2">
            <a:extLst>
              <a:ext uri="{FF2B5EF4-FFF2-40B4-BE49-F238E27FC236}">
                <a16:creationId xmlns:a16="http://schemas.microsoft.com/office/drawing/2014/main" id="{AA1ECD31-04CE-479E-819E-68EB800DAA0E}"/>
              </a:ext>
            </a:extLst>
          </p:cNvPr>
          <p:cNvSpPr txBox="1"/>
          <p:nvPr/>
        </p:nvSpPr>
        <p:spPr>
          <a:xfrm>
            <a:off x="7564001" y="1016193"/>
            <a:ext cx="3318537" cy="307777"/>
          </a:xfrm>
          <a:prstGeom prst="rect">
            <a:avLst/>
          </a:prstGeom>
          <a:noFill/>
        </p:spPr>
        <p:txBody>
          <a:bodyPr wrap="none" rtlCol="0">
            <a:spAutoFit/>
          </a:bodyPr>
          <a:lstStyle/>
          <a:p>
            <a:r>
              <a:rPr lang="da-DK" sz="1400" b="1" dirty="0" err="1"/>
              <a:t>Schematic</a:t>
            </a:r>
            <a:r>
              <a:rPr lang="da-DK" sz="1400" b="1" dirty="0"/>
              <a:t> overview of pump system</a:t>
            </a:r>
          </a:p>
        </p:txBody>
      </p:sp>
    </p:spTree>
    <p:extLst>
      <p:ext uri="{BB962C8B-B14F-4D97-AF65-F5344CB8AC3E}">
        <p14:creationId xmlns:p14="http://schemas.microsoft.com/office/powerpoint/2010/main" val="13113507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40</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 for two and three pumps with intersection highlighted</a:t>
            </a:r>
          </a:p>
        </p:txBody>
      </p:sp>
    </p:spTree>
    <p:extLst>
      <p:ext uri="{BB962C8B-B14F-4D97-AF65-F5344CB8AC3E}">
        <p14:creationId xmlns:p14="http://schemas.microsoft.com/office/powerpoint/2010/main" val="14767154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440B-0CB9-4586-9A83-2246C37D012B}"/>
              </a:ext>
            </a:extLst>
          </p:cNvPr>
          <p:cNvSpPr>
            <a:spLocks noGrp="1"/>
          </p:cNvSpPr>
          <p:nvPr>
            <p:ph type="sldNum" sz="quarter" idx="10"/>
          </p:nvPr>
        </p:nvSpPr>
        <p:spPr/>
        <p:txBody>
          <a:bodyPr/>
          <a:lstStyle/>
          <a:p>
            <a:fld id="{D8D877B3-D348-4611-9BDB-C5374591D951}" type="slidenum">
              <a:rPr lang="en-US" smtClean="0"/>
              <a:pPr/>
              <a:t>41</a:t>
            </a:fld>
            <a:endParaRPr lang="en-US" dirty="0"/>
          </a:p>
        </p:txBody>
      </p:sp>
      <p:pic>
        <p:nvPicPr>
          <p:cNvPr id="8" name="Picture Placeholder 7">
            <a:extLst>
              <a:ext uri="{FF2B5EF4-FFF2-40B4-BE49-F238E27FC236}">
                <a16:creationId xmlns:a16="http://schemas.microsoft.com/office/drawing/2014/main" id="{39609A71-5A73-4769-94A8-1FECC3AAE9E1}"/>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69867" y="3492500"/>
            <a:ext cx="4480176" cy="3360132"/>
          </a:xfrm>
        </p:spPr>
      </p:pic>
      <p:sp>
        <p:nvSpPr>
          <p:cNvPr id="4" name="Title 3">
            <a:extLst>
              <a:ext uri="{FF2B5EF4-FFF2-40B4-BE49-F238E27FC236}">
                <a16:creationId xmlns:a16="http://schemas.microsoft.com/office/drawing/2014/main" id="{9E8C418C-0B5D-4F1C-AAD3-6D23D8B0016E}"/>
              </a:ext>
            </a:extLst>
          </p:cNvPr>
          <p:cNvSpPr>
            <a:spLocks noGrp="1"/>
          </p:cNvSpPr>
          <p:nvPr>
            <p:ph type="title"/>
          </p:nvPr>
        </p:nvSpPr>
        <p:spPr/>
        <p:txBody>
          <a:bodyPr/>
          <a:lstStyle/>
          <a:p>
            <a:endParaRPr lang="LID4096"/>
          </a:p>
        </p:txBody>
      </p:sp>
      <p:sp>
        <p:nvSpPr>
          <p:cNvPr id="5" name="Text Placeholder 4">
            <a:extLst>
              <a:ext uri="{FF2B5EF4-FFF2-40B4-BE49-F238E27FC236}">
                <a16:creationId xmlns:a16="http://schemas.microsoft.com/office/drawing/2014/main" id="{04832610-61C4-407B-8284-FC3ED04C5C46}"/>
              </a:ext>
            </a:extLst>
          </p:cNvPr>
          <p:cNvSpPr>
            <a:spLocks noGrp="1"/>
          </p:cNvSpPr>
          <p:nvPr>
            <p:ph type="body" sz="quarter" idx="15"/>
          </p:nvPr>
        </p:nvSpPr>
        <p:spPr/>
        <p:txBody>
          <a:bodyPr/>
          <a:lstStyle/>
          <a:p>
            <a:endParaRPr lang="LID4096"/>
          </a:p>
        </p:txBody>
      </p:sp>
      <p:pic>
        <p:nvPicPr>
          <p:cNvPr id="10" name="Picture Placeholder 9">
            <a:extLst>
              <a:ext uri="{FF2B5EF4-FFF2-40B4-BE49-F238E27FC236}">
                <a16:creationId xmlns:a16="http://schemas.microsoft.com/office/drawing/2014/main" id="{9960649F-7168-4A2B-90BB-E383873246A7}"/>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9867" y="0"/>
            <a:ext cx="4480176" cy="3360132"/>
          </a:xfrm>
        </p:spPr>
      </p:pic>
      <p:pic>
        <p:nvPicPr>
          <p:cNvPr id="11" name="Picture Placeholder 6">
            <a:extLst>
              <a:ext uri="{FF2B5EF4-FFF2-40B4-BE49-F238E27FC236}">
                <a16:creationId xmlns:a16="http://schemas.microsoft.com/office/drawing/2014/main" id="{73989BDD-F3BF-45BF-ABFC-191820D830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 y="0"/>
            <a:ext cx="7427912" cy="5570934"/>
          </a:xfrm>
          <a:prstGeom prst="rect">
            <a:avLst/>
          </a:prstGeom>
        </p:spPr>
      </p:pic>
    </p:spTree>
    <p:extLst>
      <p:ext uri="{BB962C8B-B14F-4D97-AF65-F5344CB8AC3E}">
        <p14:creationId xmlns:p14="http://schemas.microsoft.com/office/powerpoint/2010/main" val="32017582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42</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a:t>
            </a:r>
            <a:endParaRPr lang="LID4096" dirty="0"/>
          </a:p>
        </p:txBody>
      </p:sp>
    </p:spTree>
    <p:extLst>
      <p:ext uri="{BB962C8B-B14F-4D97-AF65-F5344CB8AC3E}">
        <p14:creationId xmlns:p14="http://schemas.microsoft.com/office/powerpoint/2010/main" val="9460459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43</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a:t>
            </a:r>
            <a:br>
              <a:rPr lang="en-GB" dirty="0"/>
            </a:br>
            <a:r>
              <a:rPr lang="en-GB" dirty="0"/>
              <a:t>Combination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Models with intersection highlighted</a:t>
            </a:r>
            <a:endParaRPr lang="LID4096" dirty="0"/>
          </a:p>
        </p:txBody>
      </p:sp>
    </p:spTree>
    <p:extLst>
      <p:ext uri="{BB962C8B-B14F-4D97-AF65-F5344CB8AC3E}">
        <p14:creationId xmlns:p14="http://schemas.microsoft.com/office/powerpoint/2010/main" val="25220164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440B-0CB9-4586-9A83-2246C37D012B}"/>
              </a:ext>
            </a:extLst>
          </p:cNvPr>
          <p:cNvSpPr>
            <a:spLocks noGrp="1"/>
          </p:cNvSpPr>
          <p:nvPr>
            <p:ph type="sldNum" sz="quarter" idx="10"/>
          </p:nvPr>
        </p:nvSpPr>
        <p:spPr/>
        <p:txBody>
          <a:bodyPr/>
          <a:lstStyle/>
          <a:p>
            <a:fld id="{D8D877B3-D348-4611-9BDB-C5374591D951}" type="slidenum">
              <a:rPr lang="en-US" smtClean="0"/>
              <a:pPr/>
              <a:t>44</a:t>
            </a:fld>
            <a:endParaRPr lang="en-US" dirty="0"/>
          </a:p>
        </p:txBody>
      </p:sp>
      <p:pic>
        <p:nvPicPr>
          <p:cNvPr id="8" name="Picture Placeholder 7">
            <a:extLst>
              <a:ext uri="{FF2B5EF4-FFF2-40B4-BE49-F238E27FC236}">
                <a16:creationId xmlns:a16="http://schemas.microsoft.com/office/drawing/2014/main" id="{39609A71-5A73-4769-94A8-1FECC3AAE9E1}"/>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69867" y="3492500"/>
            <a:ext cx="4480176" cy="3360132"/>
          </a:xfrm>
        </p:spPr>
      </p:pic>
      <p:sp>
        <p:nvSpPr>
          <p:cNvPr id="4" name="Title 3">
            <a:extLst>
              <a:ext uri="{FF2B5EF4-FFF2-40B4-BE49-F238E27FC236}">
                <a16:creationId xmlns:a16="http://schemas.microsoft.com/office/drawing/2014/main" id="{9E8C418C-0B5D-4F1C-AAD3-6D23D8B0016E}"/>
              </a:ext>
            </a:extLst>
          </p:cNvPr>
          <p:cNvSpPr>
            <a:spLocks noGrp="1"/>
          </p:cNvSpPr>
          <p:nvPr>
            <p:ph type="title"/>
          </p:nvPr>
        </p:nvSpPr>
        <p:spPr/>
        <p:txBody>
          <a:bodyPr/>
          <a:lstStyle/>
          <a:p>
            <a:endParaRPr lang="LID4096"/>
          </a:p>
        </p:txBody>
      </p:sp>
      <p:sp>
        <p:nvSpPr>
          <p:cNvPr id="5" name="Text Placeholder 4">
            <a:extLst>
              <a:ext uri="{FF2B5EF4-FFF2-40B4-BE49-F238E27FC236}">
                <a16:creationId xmlns:a16="http://schemas.microsoft.com/office/drawing/2014/main" id="{04832610-61C4-407B-8284-FC3ED04C5C46}"/>
              </a:ext>
            </a:extLst>
          </p:cNvPr>
          <p:cNvSpPr>
            <a:spLocks noGrp="1"/>
          </p:cNvSpPr>
          <p:nvPr>
            <p:ph type="body" sz="quarter" idx="15"/>
          </p:nvPr>
        </p:nvSpPr>
        <p:spPr/>
        <p:txBody>
          <a:bodyPr/>
          <a:lstStyle/>
          <a:p>
            <a:endParaRPr lang="LID4096"/>
          </a:p>
        </p:txBody>
      </p:sp>
      <p:pic>
        <p:nvPicPr>
          <p:cNvPr id="10" name="Picture Placeholder 9">
            <a:extLst>
              <a:ext uri="{FF2B5EF4-FFF2-40B4-BE49-F238E27FC236}">
                <a16:creationId xmlns:a16="http://schemas.microsoft.com/office/drawing/2014/main" id="{9960649F-7168-4A2B-90BB-E383873246A7}"/>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9867" y="0"/>
            <a:ext cx="4480176" cy="3360132"/>
          </a:xfrm>
        </p:spPr>
      </p:pic>
      <p:pic>
        <p:nvPicPr>
          <p:cNvPr id="11" name="Picture Placeholder 6">
            <a:extLst>
              <a:ext uri="{FF2B5EF4-FFF2-40B4-BE49-F238E27FC236}">
                <a16:creationId xmlns:a16="http://schemas.microsoft.com/office/drawing/2014/main" id="{73989BDD-F3BF-45BF-ABFC-191820D830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043" y="0"/>
            <a:ext cx="7427912" cy="5570934"/>
          </a:xfrm>
          <a:prstGeom prst="rect">
            <a:avLst/>
          </a:prstGeom>
        </p:spPr>
      </p:pic>
    </p:spTree>
    <p:extLst>
      <p:ext uri="{BB962C8B-B14F-4D97-AF65-F5344CB8AC3E}">
        <p14:creationId xmlns:p14="http://schemas.microsoft.com/office/powerpoint/2010/main" val="3104488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5</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DATA GATHERING </a:t>
            </a:r>
            <a:br>
              <a:rPr lang="da-DK" dirty="0">
                <a:cs typeface="Arial"/>
              </a:rPr>
            </a:br>
            <a:r>
              <a:rPr lang="da-DK" dirty="0">
                <a:cs typeface="Arial"/>
              </a:rPr>
              <a:t>EXAMPLE</a:t>
            </a:r>
            <a:endParaRPr lang="da-DK" dirty="0"/>
          </a:p>
        </p:txBody>
      </p:sp>
      <p:sp>
        <p:nvSpPr>
          <p:cNvPr id="7" name="Pladsholder til tekst 6"/>
          <p:cNvSpPr>
            <a:spLocks noGrp="1"/>
          </p:cNvSpPr>
          <p:nvPr>
            <p:ph type="body" sz="quarter" idx="12"/>
          </p:nvPr>
        </p:nvSpPr>
        <p:spPr>
          <a:xfrm>
            <a:off x="587375" y="2408238"/>
            <a:ext cx="3612092" cy="4449762"/>
          </a:xfrm>
        </p:spPr>
        <p:txBody>
          <a:bodyPr vert="horz" lIns="0" tIns="45720" rIns="0" bIns="45720" rtlCol="0" anchor="t">
            <a:noAutofit/>
          </a:bodyPr>
          <a:lstStyle/>
          <a:p>
            <a:r>
              <a:rPr lang="en-US" dirty="0"/>
              <a:t>Analyzing how the system reacts in real-time</a:t>
            </a:r>
            <a:endParaRPr lang="da-DK" dirty="0"/>
          </a:p>
          <a:p>
            <a:endParaRPr lang="da-DK" dirty="0"/>
          </a:p>
          <a:p>
            <a:r>
              <a:rPr lang="en-US" dirty="0"/>
              <a:t>For gathering data we used a Simulink model and MATLAB Scripts</a:t>
            </a:r>
            <a:endParaRPr lang="da-DK" dirty="0"/>
          </a:p>
          <a:p>
            <a:pPr marL="0" indent="0">
              <a:buNone/>
            </a:pPr>
            <a:endParaRPr lang="en-US" dirty="0"/>
          </a:p>
          <a:p>
            <a:r>
              <a:rPr lang="en-US" dirty="0"/>
              <a:t>Example graph shows how a test was performed, with sensor data measured with control valve 70% open.</a:t>
            </a:r>
            <a:br>
              <a:rPr lang="en-US" dirty="0"/>
            </a:br>
            <a:endParaRPr lang="en-US" dirty="0"/>
          </a:p>
          <a:p>
            <a:r>
              <a:rPr lang="en-US" dirty="0"/>
              <a:t>Several tests were conducted to identify the correlations between pump speed, backpressure, flow and power consumption.</a:t>
            </a:r>
          </a:p>
          <a:p>
            <a:endParaRPr lang="en-US" dirty="0"/>
          </a:p>
          <a:p>
            <a:endParaRPr lang="en-US" dirty="0"/>
          </a:p>
          <a:p>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5750441" y="1598711"/>
            <a:ext cx="5060744" cy="523220"/>
          </a:xfrm>
          <a:prstGeom prst="rect">
            <a:avLst/>
          </a:prstGeom>
          <a:noFill/>
        </p:spPr>
        <p:txBody>
          <a:bodyPr wrap="none" rtlCol="0">
            <a:spAutoFit/>
          </a:bodyPr>
          <a:lstStyle/>
          <a:p>
            <a:pPr algn="ctr"/>
            <a:r>
              <a:rPr lang="da-DK" sz="1400" b="1" dirty="0" err="1"/>
              <a:t>Correlation</a:t>
            </a:r>
            <a:r>
              <a:rPr lang="da-DK" sz="1400" b="1" dirty="0"/>
              <a:t> </a:t>
            </a:r>
            <a:r>
              <a:rPr lang="da-DK" sz="1400" b="1" dirty="0" err="1"/>
              <a:t>between</a:t>
            </a:r>
            <a:r>
              <a:rPr lang="da-DK" sz="1400" b="1" dirty="0"/>
              <a:t> Flow, Head, Power and Pump speed </a:t>
            </a:r>
            <a:br>
              <a:rPr lang="da-DK" sz="1400" b="1" dirty="0"/>
            </a:br>
            <a:r>
              <a:rPr lang="da-DK" sz="1400" b="1" dirty="0"/>
              <a:t>CV = 70% (Real-time view)</a:t>
            </a:r>
          </a:p>
        </p:txBody>
      </p:sp>
      <p:pic>
        <p:nvPicPr>
          <p:cNvPr id="6" name="Billede 5">
            <a:extLst>
              <a:ext uri="{FF2B5EF4-FFF2-40B4-BE49-F238E27FC236}">
                <a16:creationId xmlns:a16="http://schemas.microsoft.com/office/drawing/2014/main" id="{DB075D4F-F53E-42B7-9CA6-EBE0D8E93CA6}"/>
              </a:ext>
            </a:extLst>
          </p:cNvPr>
          <p:cNvPicPr>
            <a:picLocks noChangeAspect="1"/>
          </p:cNvPicPr>
          <p:nvPr/>
        </p:nvPicPr>
        <p:blipFill>
          <a:blip r:embed="rId3"/>
          <a:stretch>
            <a:fillRect/>
          </a:stretch>
        </p:blipFill>
        <p:spPr>
          <a:xfrm>
            <a:off x="4615612" y="2189799"/>
            <a:ext cx="6482100" cy="3589957"/>
          </a:xfrm>
          <a:prstGeom prst="rect">
            <a:avLst/>
          </a:prstGeom>
        </p:spPr>
      </p:pic>
    </p:spTree>
    <p:extLst>
      <p:ext uri="{BB962C8B-B14F-4D97-AF65-F5344CB8AC3E}">
        <p14:creationId xmlns:p14="http://schemas.microsoft.com/office/powerpoint/2010/main" val="3544771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6</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(FLOW)</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To measure flow, pump speed was increased from 0-100% in 10% intervals every 15 seconds to let system stabilize.</a:t>
            </a:r>
          </a:p>
          <a:p>
            <a:endParaRPr lang="en-US" dirty="0"/>
          </a:p>
          <a:p>
            <a:r>
              <a:rPr lang="en-US" dirty="0"/>
              <a:t>This was done for all control valve positions in 10% intervals. </a:t>
            </a:r>
          </a:p>
          <a:p>
            <a:endParaRPr lang="en-US" dirty="0"/>
          </a:p>
          <a:p>
            <a:r>
              <a:rPr lang="en-US" dirty="0"/>
              <a:t>Steady-state can easily be seen. </a:t>
            </a:r>
          </a:p>
          <a:p>
            <a:endParaRPr lang="en-US" dirty="0"/>
          </a:p>
          <a:p>
            <a:endParaRPr lang="en-US" dirty="0"/>
          </a:p>
        </p:txBody>
      </p:sp>
      <p:pic>
        <p:nvPicPr>
          <p:cNvPr id="8" name="Billede 7">
            <a:extLst>
              <a:ext uri="{FF2B5EF4-FFF2-40B4-BE49-F238E27FC236}">
                <a16:creationId xmlns:a16="http://schemas.microsoft.com/office/drawing/2014/main" id="{F371BFE5-C50B-4E04-8A77-33BD6D5C8C1E}"/>
              </a:ext>
            </a:extLst>
          </p:cNvPr>
          <p:cNvPicPr>
            <a:picLocks noChangeAspect="1"/>
          </p:cNvPicPr>
          <p:nvPr/>
        </p:nvPicPr>
        <p:blipFill>
          <a:blip r:embed="rId3"/>
          <a:stretch>
            <a:fillRect/>
          </a:stretch>
        </p:blipFill>
        <p:spPr>
          <a:xfrm>
            <a:off x="4441265" y="2148840"/>
            <a:ext cx="6757089" cy="3642360"/>
          </a:xfrm>
          <a:prstGeom prst="rect">
            <a:avLst/>
          </a:prstGeom>
        </p:spPr>
      </p:pic>
      <p:sp>
        <p:nvSpPr>
          <p:cNvPr id="9" name="Tekstfelt 8">
            <a:extLst>
              <a:ext uri="{FF2B5EF4-FFF2-40B4-BE49-F238E27FC236}">
                <a16:creationId xmlns:a16="http://schemas.microsoft.com/office/drawing/2014/main" id="{AAFCD8B4-DC74-40FA-BEDD-84AB79F64116}"/>
              </a:ext>
            </a:extLst>
          </p:cNvPr>
          <p:cNvSpPr txBox="1"/>
          <p:nvPr/>
        </p:nvSpPr>
        <p:spPr>
          <a:xfrm>
            <a:off x="4906475" y="1622396"/>
            <a:ext cx="6365845" cy="523220"/>
          </a:xfrm>
          <a:prstGeom prst="rect">
            <a:avLst/>
          </a:prstGeom>
          <a:noFill/>
        </p:spPr>
        <p:txBody>
          <a:bodyPr wrap="none" rtlCol="0">
            <a:spAutoFit/>
          </a:bodyPr>
          <a:lstStyle/>
          <a:p>
            <a:pPr algn="ctr"/>
            <a:r>
              <a:rPr lang="en-US" sz="1400" b="1" dirty="0"/>
              <a:t>Raw flow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p>
          <a:p>
            <a:pPr algn="ctr"/>
            <a:r>
              <a:rPr lang="da-DK" sz="1400" b="1" dirty="0" err="1"/>
              <a:t>Plotted</a:t>
            </a:r>
            <a:r>
              <a:rPr lang="da-DK" sz="1400" b="1" dirty="0"/>
              <a:t> </a:t>
            </a:r>
            <a:r>
              <a:rPr lang="da-DK" sz="1400" b="1" dirty="0" err="1"/>
              <a:t>toghether</a:t>
            </a:r>
            <a:r>
              <a:rPr lang="da-DK" sz="1400" b="1" dirty="0"/>
              <a:t> in </a:t>
            </a:r>
            <a:r>
              <a:rPr lang="da-DK" sz="1400" b="1" dirty="0" err="1"/>
              <a:t>one</a:t>
            </a:r>
            <a:r>
              <a:rPr lang="da-DK" sz="1400" b="1" dirty="0"/>
              <a:t> </a:t>
            </a:r>
            <a:r>
              <a:rPr lang="da-DK" sz="1400" b="1" dirty="0" err="1"/>
              <a:t>graph</a:t>
            </a:r>
            <a:endParaRPr lang="da-DK" sz="1400" b="1" dirty="0"/>
          </a:p>
        </p:txBody>
      </p:sp>
    </p:spTree>
    <p:extLst>
      <p:ext uri="{BB962C8B-B14F-4D97-AF65-F5344CB8AC3E}">
        <p14:creationId xmlns:p14="http://schemas.microsoft.com/office/powerpoint/2010/main" val="35275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7</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(POWER)</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Same procedure as before, running at all different pump speeds with control valve position changed.</a:t>
            </a:r>
          </a:p>
          <a:p>
            <a:pPr marL="0" indent="0">
              <a:buNone/>
            </a:pPr>
            <a:endParaRPr lang="en-US" dirty="0"/>
          </a:p>
          <a:p>
            <a:r>
              <a:rPr lang="en-US" dirty="0"/>
              <a:t>Steady-state can easily be seen, but more fluctuating.</a:t>
            </a:r>
          </a:p>
          <a:p>
            <a:pPr marL="0" indent="0">
              <a:buNone/>
            </a:pPr>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28970" y="1622397"/>
            <a:ext cx="6535764" cy="738664"/>
          </a:xfrm>
          <a:prstGeom prst="rect">
            <a:avLst/>
          </a:prstGeom>
          <a:noFill/>
        </p:spPr>
        <p:txBody>
          <a:bodyPr wrap="none" rtlCol="0">
            <a:spAutoFit/>
          </a:bodyPr>
          <a:lstStyle/>
          <a:p>
            <a:pPr algn="ctr"/>
            <a:r>
              <a:rPr lang="en-US" sz="1400" b="1" dirty="0"/>
              <a:t>Raw power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br>
              <a:rPr lang="da-DK" sz="1400" b="1" dirty="0"/>
            </a:br>
            <a:r>
              <a:rPr lang="da-DK" sz="1400" b="1" dirty="0" err="1"/>
              <a:t>Plotted</a:t>
            </a:r>
            <a:r>
              <a:rPr lang="da-DK" sz="1400" b="1" dirty="0"/>
              <a:t> </a:t>
            </a:r>
            <a:r>
              <a:rPr lang="da-DK" sz="1400" b="1" dirty="0" err="1"/>
              <a:t>toghether</a:t>
            </a:r>
            <a:r>
              <a:rPr lang="da-DK" sz="1400" b="1" dirty="0"/>
              <a:t> in </a:t>
            </a:r>
            <a:r>
              <a:rPr lang="da-DK" sz="1400" b="1" dirty="0" err="1"/>
              <a:t>one</a:t>
            </a:r>
            <a:r>
              <a:rPr lang="da-DK" sz="1400" b="1" dirty="0"/>
              <a:t> </a:t>
            </a:r>
            <a:r>
              <a:rPr lang="da-DK" sz="1400" b="1" dirty="0" err="1"/>
              <a:t>graph</a:t>
            </a:r>
            <a:endParaRPr lang="da-DK" sz="1400" b="1" dirty="0"/>
          </a:p>
          <a:p>
            <a:pPr algn="ctr"/>
            <a:endParaRPr lang="da-DK" sz="1400" dirty="0"/>
          </a:p>
        </p:txBody>
      </p:sp>
      <p:pic>
        <p:nvPicPr>
          <p:cNvPr id="3" name="Billede 2">
            <a:extLst>
              <a:ext uri="{FF2B5EF4-FFF2-40B4-BE49-F238E27FC236}">
                <a16:creationId xmlns:a16="http://schemas.microsoft.com/office/drawing/2014/main" id="{9CEF1217-E8F7-4068-938B-2029A75A43CE}"/>
              </a:ext>
            </a:extLst>
          </p:cNvPr>
          <p:cNvPicPr>
            <a:picLocks noChangeAspect="1"/>
          </p:cNvPicPr>
          <p:nvPr/>
        </p:nvPicPr>
        <p:blipFill>
          <a:blip r:embed="rId3"/>
          <a:stretch>
            <a:fillRect/>
          </a:stretch>
        </p:blipFill>
        <p:spPr>
          <a:xfrm>
            <a:off x="4416934" y="2117735"/>
            <a:ext cx="6787458" cy="3661320"/>
          </a:xfrm>
          <a:prstGeom prst="rect">
            <a:avLst/>
          </a:prstGeom>
        </p:spPr>
      </p:pic>
    </p:spTree>
    <p:extLst>
      <p:ext uri="{BB962C8B-B14F-4D97-AF65-F5344CB8AC3E}">
        <p14:creationId xmlns:p14="http://schemas.microsoft.com/office/powerpoint/2010/main" val="3774307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8</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(HEAD)</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Same procedure as before, running at all different pump speeds with control valve position changed.</a:t>
            </a:r>
          </a:p>
          <a:p>
            <a:endParaRPr lang="en-US" dirty="0"/>
          </a:p>
          <a:p>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82040" y="1649398"/>
            <a:ext cx="6425157" cy="307777"/>
          </a:xfrm>
          <a:prstGeom prst="rect">
            <a:avLst/>
          </a:prstGeom>
          <a:noFill/>
        </p:spPr>
        <p:txBody>
          <a:bodyPr wrap="none" rtlCol="0">
            <a:spAutoFit/>
          </a:bodyPr>
          <a:lstStyle/>
          <a:p>
            <a:pPr algn="ctr"/>
            <a:r>
              <a:rPr lang="en-US" sz="1400" b="1" dirty="0"/>
              <a:t>Raw head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endParaRPr lang="da-DK" sz="1400" dirty="0"/>
          </a:p>
        </p:txBody>
      </p:sp>
      <p:pic>
        <p:nvPicPr>
          <p:cNvPr id="4" name="Billede 3">
            <a:extLst>
              <a:ext uri="{FF2B5EF4-FFF2-40B4-BE49-F238E27FC236}">
                <a16:creationId xmlns:a16="http://schemas.microsoft.com/office/drawing/2014/main" id="{BFB09F22-9F5C-4FE5-8FF6-78A9A27B3DCD}"/>
              </a:ext>
            </a:extLst>
          </p:cNvPr>
          <p:cNvPicPr>
            <a:picLocks noChangeAspect="1"/>
          </p:cNvPicPr>
          <p:nvPr/>
        </p:nvPicPr>
        <p:blipFill>
          <a:blip r:embed="rId3"/>
          <a:stretch>
            <a:fillRect/>
          </a:stretch>
        </p:blipFill>
        <p:spPr>
          <a:xfrm>
            <a:off x="4510050" y="2133676"/>
            <a:ext cx="6709582" cy="3661320"/>
          </a:xfrm>
          <a:prstGeom prst="rect">
            <a:avLst/>
          </a:prstGeom>
        </p:spPr>
      </p:pic>
      <p:cxnSp>
        <p:nvCxnSpPr>
          <p:cNvPr id="12" name="Lige forbindelse 11">
            <a:extLst>
              <a:ext uri="{FF2B5EF4-FFF2-40B4-BE49-F238E27FC236}">
                <a16:creationId xmlns:a16="http://schemas.microsoft.com/office/drawing/2014/main" id="{4EE2B9DB-23FB-4FBB-ABF7-2AC9FB3557E2}"/>
              </a:ext>
            </a:extLst>
          </p:cNvPr>
          <p:cNvCxnSpPr/>
          <p:nvPr/>
        </p:nvCxnSpPr>
        <p:spPr>
          <a:xfrm>
            <a:off x="4662450" y="3429000"/>
            <a:ext cx="0" cy="364067"/>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sp>
        <p:nvSpPr>
          <p:cNvPr id="13" name="Tekstfelt 12">
            <a:extLst>
              <a:ext uri="{FF2B5EF4-FFF2-40B4-BE49-F238E27FC236}">
                <a16:creationId xmlns:a16="http://schemas.microsoft.com/office/drawing/2014/main" id="{4E38D480-2115-442C-959D-F364604EFA2A}"/>
              </a:ext>
            </a:extLst>
          </p:cNvPr>
          <p:cNvSpPr txBox="1"/>
          <p:nvPr/>
        </p:nvSpPr>
        <p:spPr>
          <a:xfrm>
            <a:off x="4445462" y="2993918"/>
            <a:ext cx="400110" cy="350417"/>
          </a:xfrm>
          <a:prstGeom prst="rect">
            <a:avLst/>
          </a:prstGeom>
          <a:noFill/>
        </p:spPr>
        <p:txBody>
          <a:bodyPr vert="vert270" wrap="none" rtlCol="0">
            <a:spAutoFit/>
          </a:bodyPr>
          <a:lstStyle/>
          <a:p>
            <a:r>
              <a:rPr lang="da-DK" sz="1400" dirty="0"/>
              <a:t>bar</a:t>
            </a:r>
          </a:p>
        </p:txBody>
      </p:sp>
    </p:spTree>
    <p:extLst>
      <p:ext uri="{BB962C8B-B14F-4D97-AF65-F5344CB8AC3E}">
        <p14:creationId xmlns:p14="http://schemas.microsoft.com/office/powerpoint/2010/main" val="4101532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9</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STATIC MODEL VALIDATION</a:t>
            </a:r>
            <a:br>
              <a:rPr lang="da-DK" dirty="0">
                <a:cs typeface="Arial"/>
              </a:rPr>
            </a:br>
            <a:r>
              <a:rPr lang="da-DK" dirty="0">
                <a:cs typeface="Arial"/>
              </a:rPr>
              <a:t>PUMP CURVES</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b="1" dirty="0"/>
              <a:t>Pump curve validation:</a:t>
            </a:r>
            <a:br>
              <a:rPr lang="en-US" b="1" dirty="0"/>
            </a:br>
            <a:r>
              <a:rPr lang="en-US" dirty="0"/>
              <a:t>Comparison between our mathematical steady-state model (lines), and the actual data measured (dots).</a:t>
            </a:r>
          </a:p>
          <a:p>
            <a:pPr marL="0" indent="0">
              <a:buNone/>
            </a:pPr>
            <a:endParaRPr lang="en-US" dirty="0"/>
          </a:p>
          <a:p>
            <a:r>
              <a:rPr lang="en-US" dirty="0"/>
              <a:t>The curve fitting is really accurate.</a:t>
            </a:r>
          </a:p>
          <a:p>
            <a:endParaRPr lang="en-US" dirty="0"/>
          </a:p>
          <a:p>
            <a:r>
              <a:rPr lang="en-US" dirty="0"/>
              <a:t>We are heavily filtering by taking the average over a lot of datapoints in the </a:t>
            </a:r>
            <a:r>
              <a:rPr lang="en-US" dirty="0" err="1"/>
              <a:t>steadystate</a:t>
            </a:r>
            <a:r>
              <a:rPr lang="en-US" dirty="0"/>
              <a:t>.</a:t>
            </a:r>
          </a:p>
          <a:p>
            <a:pPr marL="0" indent="0">
              <a:buNone/>
            </a:pPr>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39024" y="1598711"/>
            <a:ext cx="6543779" cy="738664"/>
          </a:xfrm>
          <a:prstGeom prst="rect">
            <a:avLst/>
          </a:prstGeom>
          <a:noFill/>
        </p:spPr>
        <p:txBody>
          <a:bodyPr wrap="none" rtlCol="0">
            <a:spAutoFit/>
          </a:bodyPr>
          <a:lstStyle/>
          <a:p>
            <a:pPr algn="ctr"/>
            <a:r>
              <a:rPr lang="da-DK" sz="1400" b="1" dirty="0"/>
              <a:t>Mathematical </a:t>
            </a:r>
            <a:r>
              <a:rPr lang="da-DK" sz="1400" b="1" dirty="0" err="1"/>
              <a:t>steady-state</a:t>
            </a:r>
            <a:r>
              <a:rPr lang="da-DK" sz="1400" b="1" dirty="0"/>
              <a:t> model (lines) </a:t>
            </a:r>
            <a:r>
              <a:rPr lang="da-DK" sz="1400" b="1" dirty="0" err="1"/>
              <a:t>compared</a:t>
            </a:r>
            <a:r>
              <a:rPr lang="da-DK" sz="1400" b="1" dirty="0"/>
              <a:t> to </a:t>
            </a:r>
            <a:r>
              <a:rPr lang="da-DK" sz="1400" b="1" dirty="0" err="1"/>
              <a:t>measured</a:t>
            </a:r>
            <a:r>
              <a:rPr lang="da-DK" sz="1400" b="1" dirty="0"/>
              <a:t> data (</a:t>
            </a:r>
            <a:r>
              <a:rPr lang="da-DK" sz="1400" b="1" dirty="0" err="1"/>
              <a:t>dots</a:t>
            </a:r>
            <a:r>
              <a:rPr lang="da-DK" sz="1400" b="1" dirty="0"/>
              <a:t>)</a:t>
            </a:r>
            <a:br>
              <a:rPr lang="da-DK" sz="1400" b="1" dirty="0"/>
            </a:br>
            <a:r>
              <a:rPr lang="da-DK" sz="1400" b="1" dirty="0"/>
              <a:t>for Pump </a:t>
            </a:r>
            <a:r>
              <a:rPr lang="da-DK" sz="1400" b="1" dirty="0" err="1"/>
              <a:t>curve</a:t>
            </a:r>
            <a:br>
              <a:rPr lang="da-DK" sz="1400" b="1" dirty="0"/>
            </a:br>
            <a:endParaRPr lang="da-DK" sz="1400" b="1" dirty="0"/>
          </a:p>
        </p:txBody>
      </p:sp>
      <p:pic>
        <p:nvPicPr>
          <p:cNvPr id="3" name="Billede 2">
            <a:extLst>
              <a:ext uri="{FF2B5EF4-FFF2-40B4-BE49-F238E27FC236}">
                <a16:creationId xmlns:a16="http://schemas.microsoft.com/office/drawing/2014/main" id="{C85E029D-F187-425D-9719-A63E251C3213}"/>
              </a:ext>
            </a:extLst>
          </p:cNvPr>
          <p:cNvPicPr>
            <a:picLocks noChangeAspect="1"/>
          </p:cNvPicPr>
          <p:nvPr/>
        </p:nvPicPr>
        <p:blipFill>
          <a:blip r:embed="rId3"/>
          <a:stretch>
            <a:fillRect/>
          </a:stretch>
        </p:blipFill>
        <p:spPr>
          <a:xfrm>
            <a:off x="4856491" y="2301875"/>
            <a:ext cx="6264967" cy="3424529"/>
          </a:xfrm>
          <a:prstGeom prst="rect">
            <a:avLst/>
          </a:prstGeom>
        </p:spPr>
      </p:pic>
      <p:pic>
        <p:nvPicPr>
          <p:cNvPr id="11" name="Billede 10">
            <a:extLst>
              <a:ext uri="{FF2B5EF4-FFF2-40B4-BE49-F238E27FC236}">
                <a16:creationId xmlns:a16="http://schemas.microsoft.com/office/drawing/2014/main" id="{CC50E934-E0AF-49C8-9AAA-905629FF8598}"/>
              </a:ext>
            </a:extLst>
          </p:cNvPr>
          <p:cNvPicPr>
            <a:picLocks noChangeAspect="1"/>
          </p:cNvPicPr>
          <p:nvPr/>
        </p:nvPicPr>
        <p:blipFill>
          <a:blip r:embed="rId4"/>
          <a:stretch>
            <a:fillRect/>
          </a:stretch>
        </p:blipFill>
        <p:spPr>
          <a:xfrm>
            <a:off x="4695477" y="2295108"/>
            <a:ext cx="412474" cy="3176051"/>
          </a:xfrm>
          <a:prstGeom prst="rect">
            <a:avLst/>
          </a:prstGeom>
        </p:spPr>
      </p:pic>
      <p:cxnSp>
        <p:nvCxnSpPr>
          <p:cNvPr id="16" name="Lige pilforbindelse 15">
            <a:extLst>
              <a:ext uri="{FF2B5EF4-FFF2-40B4-BE49-F238E27FC236}">
                <a16:creationId xmlns:a16="http://schemas.microsoft.com/office/drawing/2014/main" id="{A09AAB15-8F46-4BC1-B17B-898BC9957E7C}"/>
              </a:ext>
            </a:extLst>
          </p:cNvPr>
          <p:cNvCxnSpPr/>
          <p:nvPr/>
        </p:nvCxnSpPr>
        <p:spPr>
          <a:xfrm flipV="1">
            <a:off x="10329333" y="5166359"/>
            <a:ext cx="440267" cy="64640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kstfelt 16">
            <a:extLst>
              <a:ext uri="{FF2B5EF4-FFF2-40B4-BE49-F238E27FC236}">
                <a16:creationId xmlns:a16="http://schemas.microsoft.com/office/drawing/2014/main" id="{C8CD8858-DA89-479D-B2F8-5398F7B1C03B}"/>
              </a:ext>
            </a:extLst>
          </p:cNvPr>
          <p:cNvSpPr txBox="1"/>
          <p:nvPr/>
        </p:nvSpPr>
        <p:spPr>
          <a:xfrm>
            <a:off x="9176613" y="5786062"/>
            <a:ext cx="2305439" cy="461665"/>
          </a:xfrm>
          <a:prstGeom prst="rect">
            <a:avLst/>
          </a:prstGeom>
          <a:noFill/>
        </p:spPr>
        <p:txBody>
          <a:bodyPr wrap="none" rtlCol="0">
            <a:spAutoFit/>
          </a:bodyPr>
          <a:lstStyle/>
          <a:p>
            <a:pPr algn="ctr"/>
            <a:r>
              <a:rPr lang="da-DK" sz="1200" dirty="0" err="1"/>
              <a:t>Error</a:t>
            </a:r>
            <a:r>
              <a:rPr lang="da-DK" sz="1200" dirty="0"/>
              <a:t> in </a:t>
            </a:r>
            <a:r>
              <a:rPr lang="da-DK" sz="1200" dirty="0" err="1"/>
              <a:t>report</a:t>
            </a:r>
            <a:br>
              <a:rPr lang="da-DK" sz="1200" dirty="0"/>
            </a:br>
            <a:r>
              <a:rPr lang="da-DK" sz="1200" dirty="0" err="1"/>
              <a:t>Should</a:t>
            </a:r>
            <a:r>
              <a:rPr lang="da-DK" sz="1200" dirty="0"/>
              <a:t> have </a:t>
            </a:r>
            <a:r>
              <a:rPr lang="da-DK" sz="1200" dirty="0" err="1"/>
              <a:t>been</a:t>
            </a:r>
            <a:r>
              <a:rPr lang="da-DK" sz="1200" dirty="0"/>
              <a:t> pump speed</a:t>
            </a:r>
          </a:p>
        </p:txBody>
      </p:sp>
      <p:sp>
        <p:nvSpPr>
          <p:cNvPr id="18" name="Tekstfelt 17">
            <a:extLst>
              <a:ext uri="{FF2B5EF4-FFF2-40B4-BE49-F238E27FC236}">
                <a16:creationId xmlns:a16="http://schemas.microsoft.com/office/drawing/2014/main" id="{9CAAE80B-BA5D-4974-AFDF-2828BE8C11C2}"/>
              </a:ext>
            </a:extLst>
          </p:cNvPr>
          <p:cNvSpPr txBox="1"/>
          <p:nvPr/>
        </p:nvSpPr>
        <p:spPr>
          <a:xfrm>
            <a:off x="8974667" y="2408238"/>
            <a:ext cx="2146791" cy="954107"/>
          </a:xfrm>
          <a:prstGeom prst="rect">
            <a:avLst/>
          </a:prstGeom>
          <a:noFill/>
        </p:spPr>
        <p:txBody>
          <a:bodyPr wrap="square" rtlCol="0">
            <a:spAutoFit/>
          </a:bodyPr>
          <a:lstStyle/>
          <a:p>
            <a:r>
              <a:rPr lang="en-US" sz="1400" dirty="0"/>
              <a:t>coefficients for the model were determined at 60% pump speed.</a:t>
            </a:r>
          </a:p>
          <a:p>
            <a:endParaRPr lang="da-DK" sz="1400" dirty="0"/>
          </a:p>
        </p:txBody>
      </p:sp>
    </p:spTree>
    <p:extLst>
      <p:ext uri="{BB962C8B-B14F-4D97-AF65-F5344CB8AC3E}">
        <p14:creationId xmlns:p14="http://schemas.microsoft.com/office/powerpoint/2010/main" val="2690947248"/>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B&amp;D-Powerpoint Template_16x9</Template>
  <TotalTime>8022</TotalTime>
  <Words>1782</Words>
  <Application>Microsoft Office PowerPoint</Application>
  <PresentationFormat>Widescreen</PresentationFormat>
  <Paragraphs>301</Paragraphs>
  <Slides>44</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Arial Black</vt:lpstr>
      <vt:lpstr>Calibri</vt:lpstr>
      <vt:lpstr>Cambria Math</vt:lpstr>
      <vt:lpstr>Montserrat Medium</vt:lpstr>
      <vt:lpstr>Times New Roman</vt:lpstr>
      <vt:lpstr>AAU PowerPoint</vt:lpstr>
      <vt:lpstr>FLOW CONTROL  </vt:lpstr>
      <vt:lpstr>AGENDA</vt:lpstr>
      <vt:lpstr>INTRODUCTION</vt:lpstr>
      <vt:lpstr>PHYSICAL SETUP SUMMARY</vt:lpstr>
      <vt:lpstr>DATA GATHERING  EXAMPLE</vt:lpstr>
      <vt:lpstr>SYSTEM TEST (FLOW)</vt:lpstr>
      <vt:lpstr>SYSTEM TEST (POWER)</vt:lpstr>
      <vt:lpstr>SYSTEM TEST (HEAD)</vt:lpstr>
      <vt:lpstr>STATIC MODEL VALIDATION PUMP CURVES</vt:lpstr>
      <vt:lpstr>STATIC MODEL VALIDATION POWER</vt:lpstr>
      <vt:lpstr>Dynamic Modelling</vt:lpstr>
      <vt:lpstr>Unit Step Response</vt:lpstr>
      <vt:lpstr>Unit Step Response</vt:lpstr>
      <vt:lpstr>Ziegler-Nichols</vt:lpstr>
      <vt:lpstr>Model Testing – PI Controller </vt:lpstr>
      <vt:lpstr>Model Testing – PID Controller </vt:lpstr>
      <vt:lpstr>Controller Design</vt:lpstr>
      <vt:lpstr>PID Controller</vt:lpstr>
      <vt:lpstr>Ziegler-Nichols</vt:lpstr>
      <vt:lpstr>Results-P Controller</vt:lpstr>
      <vt:lpstr>Results-PI Controller</vt:lpstr>
      <vt:lpstr>Results-PID Controller</vt:lpstr>
      <vt:lpstr>Observations</vt:lpstr>
      <vt:lpstr>Results-Manually Tuned PID Controller</vt:lpstr>
      <vt:lpstr>Comparison – PI Controller </vt:lpstr>
      <vt:lpstr>Comparison – PID Controller</vt:lpstr>
      <vt:lpstr>FUTURE WORK</vt:lpstr>
      <vt:lpstr>Power consumption</vt:lpstr>
      <vt:lpstr>Power consumption</vt:lpstr>
      <vt:lpstr>Power consumption</vt:lpstr>
      <vt:lpstr>Model Validation</vt:lpstr>
      <vt:lpstr>Model Validation</vt:lpstr>
      <vt:lpstr>Model Validation</vt:lpstr>
      <vt:lpstr>Model Validation</vt:lpstr>
      <vt:lpstr>Model Validation</vt:lpstr>
      <vt:lpstr>Model Combination</vt:lpstr>
      <vt:lpstr>Model Combination</vt:lpstr>
      <vt:lpstr>PowerPoint Presentation</vt:lpstr>
      <vt:lpstr>Model Combination</vt:lpstr>
      <vt:lpstr>Model Combination</vt:lpstr>
      <vt:lpstr>PowerPoint Presentation</vt:lpstr>
      <vt:lpstr>Model Combination</vt:lpstr>
      <vt:lpstr>Model Combination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AAU Kommunikation</dc:creator>
  <cp:lastModifiedBy>Razvan-Vlad Bucur</cp:lastModifiedBy>
  <cp:revision>431</cp:revision>
  <cp:lastPrinted>2017-03-09T03:48:56Z</cp:lastPrinted>
  <dcterms:created xsi:type="dcterms:W3CDTF">2016-11-10T06:07:03Z</dcterms:created>
  <dcterms:modified xsi:type="dcterms:W3CDTF">2018-06-27T06:02:29Z</dcterms:modified>
</cp:coreProperties>
</file>